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38"/>
  </p:notes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7" r:id="rId9"/>
    <p:sldId id="268" r:id="rId10"/>
    <p:sldId id="289" r:id="rId11"/>
    <p:sldId id="288" r:id="rId12"/>
    <p:sldId id="274" r:id="rId13"/>
    <p:sldId id="286" r:id="rId14"/>
    <p:sldId id="269" r:id="rId15"/>
    <p:sldId id="287" r:id="rId16"/>
    <p:sldId id="270" r:id="rId17"/>
    <p:sldId id="278" r:id="rId18"/>
    <p:sldId id="271" r:id="rId19"/>
    <p:sldId id="272" r:id="rId20"/>
    <p:sldId id="273" r:id="rId21"/>
    <p:sldId id="275" r:id="rId22"/>
    <p:sldId id="276" r:id="rId23"/>
    <p:sldId id="277" r:id="rId24"/>
    <p:sldId id="279" r:id="rId25"/>
    <p:sldId id="280" r:id="rId26"/>
    <p:sldId id="281" r:id="rId27"/>
    <p:sldId id="283" r:id="rId28"/>
    <p:sldId id="284" r:id="rId29"/>
    <p:sldId id="285" r:id="rId30"/>
    <p:sldId id="282" r:id="rId31"/>
    <p:sldId id="258" r:id="rId32"/>
    <p:sldId id="257" r:id="rId33"/>
    <p:sldId id="595" r:id="rId34"/>
    <p:sldId id="596" r:id="rId35"/>
    <p:sldId id="597" r:id="rId36"/>
    <p:sldId id="59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4FF"/>
    <a:srgbClr val="42672B"/>
    <a:srgbClr val="34C93C"/>
    <a:srgbClr val="6FE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3188C-AB69-44AD-AAE7-E93FB77C80A4}" v="562" dt="2020-05-20T07:02:12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/>
    <p:restoredTop sz="95304"/>
  </p:normalViewPr>
  <p:slideViewPr>
    <p:cSldViewPr snapToGrid="0" snapToObjects="1">
      <p:cViewPr varScale="1">
        <p:scale>
          <a:sx n="165" d="100"/>
          <a:sy n="165" d="100"/>
        </p:scale>
        <p:origin x="21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8DF57-99F5-A345-95F1-374F3F5821B3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C2682-CAF6-B345-94CF-89C0ABFA7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4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0C2682-CAF6-B345-94CF-89C0ABFA75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B7C64BF-787F-2249-A8D1-4EF6F7ACF4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9C85F9-6B7C-3E4E-BDD8-2DBBF2FEA567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71031F89-FF96-334F-8222-92E8CC156D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98178262-16DE-374C-8846-130F20576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11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A7FD567-EC00-8348-A38D-20921D592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9A783D-0032-594E-BEC4-260793CDD144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229BA620-C3D5-BF4D-B55A-C829EE4A43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>
            <a:extLst>
              <a:ext uri="{FF2B5EF4-FFF2-40B4-BE49-F238E27FC236}">
                <a16:creationId xmlns:a16="http://schemas.microsoft.com/office/drawing/2014/main" id="{FAE601FE-B5B6-F140-8E02-AD9E5AB4B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54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DAC852C-B7DB-5C47-957E-658179BA40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4368C1-6316-8F48-983B-727B8445F93F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52642" name="Rectangle 2">
            <a:extLst>
              <a:ext uri="{FF2B5EF4-FFF2-40B4-BE49-F238E27FC236}">
                <a16:creationId xmlns:a16="http://schemas.microsoft.com/office/drawing/2014/main" id="{7DB22A50-A6CB-A44A-B0DA-80680377348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2643" name="Rectangle 3">
            <a:extLst>
              <a:ext uri="{FF2B5EF4-FFF2-40B4-BE49-F238E27FC236}">
                <a16:creationId xmlns:a16="http://schemas.microsoft.com/office/drawing/2014/main" id="{47E1F067-396E-5442-ABC1-34C2ADB51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662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E8C672E-9E08-E647-8AD3-0B5656324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3DBEB-14E3-734C-8150-6CF8C809CBC5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54690" name="Rectangle 2">
            <a:extLst>
              <a:ext uri="{FF2B5EF4-FFF2-40B4-BE49-F238E27FC236}">
                <a16:creationId xmlns:a16="http://schemas.microsoft.com/office/drawing/2014/main" id="{ADDB0435-44B9-534F-8983-3B6D23C46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4691" name="Rectangle 3">
            <a:extLst>
              <a:ext uri="{FF2B5EF4-FFF2-40B4-BE49-F238E27FC236}">
                <a16:creationId xmlns:a16="http://schemas.microsoft.com/office/drawing/2014/main" id="{4CFE3832-8A7B-D74B-B048-D7BB4F3C8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94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0B23052-9FD0-DF4A-8A89-F6764CEB4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27FA4-E1D9-7E48-8918-6C8894F35E2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56738" name="Rectangle 2">
            <a:extLst>
              <a:ext uri="{FF2B5EF4-FFF2-40B4-BE49-F238E27FC236}">
                <a16:creationId xmlns:a16="http://schemas.microsoft.com/office/drawing/2014/main" id="{9FA24BDC-E3A3-ED46-9470-9F9C6840C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6739" name="Rectangle 3">
            <a:extLst>
              <a:ext uri="{FF2B5EF4-FFF2-40B4-BE49-F238E27FC236}">
                <a16:creationId xmlns:a16="http://schemas.microsoft.com/office/drawing/2014/main" id="{FD93BD31-3797-A346-9E19-6F38021585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91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9238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47008"/>
            <a:ext cx="6858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buNone/>
              <a:defRPr sz="2200" b="0" i="0" baseline="0"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1" t="2500" r="8874" b="6231"/>
          <a:stretch/>
        </p:blipFill>
        <p:spPr>
          <a:xfrm>
            <a:off x="92504" y="77620"/>
            <a:ext cx="1088980" cy="1077393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0162B-F3EE-A843-A931-B7C4226C536E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@ SYSU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2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46307"/>
            <a:ext cx="8446478" cy="5659901"/>
          </a:xfrm>
        </p:spPr>
        <p:txBody>
          <a:bodyPr/>
          <a:lstStyle>
            <a:lvl1pPr marL="91440" marR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None/>
              <a:tabLst/>
              <a:defRPr sz="2400" baseline="0">
                <a:latin typeface="Helvetica" charset="0"/>
                <a:ea typeface="Helvetica" charset="0"/>
                <a:cs typeface="Helvetica" charset="0"/>
              </a:defRPr>
            </a:lvl1pPr>
            <a:lvl2pPr marL="320040" indent="-228600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SzPct val="125000"/>
              <a:buFont typeface="Arial" charset="0"/>
              <a:buChar char="•"/>
              <a:defRPr sz="2200" baseline="0">
                <a:latin typeface="Helvetica" charset="0"/>
                <a:ea typeface="Helvetica" charset="0"/>
                <a:cs typeface="Helvetica" charset="0"/>
              </a:defRPr>
            </a:lvl2pPr>
            <a:lvl3pPr marL="640080" marR="0" indent="-274320" algn="l" defTabSz="914400" rtl="0" eaLnBrk="1" fontAlgn="auto" latinLnBrk="0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Char char="Ø"/>
              <a:tabLst/>
              <a:defRPr sz="1800" baseline="0">
                <a:latin typeface="Helvetica" charset="0"/>
                <a:ea typeface="Helvetica" charset="0"/>
                <a:cs typeface="Helvetica" charset="0"/>
              </a:defRPr>
            </a:lvl3pPr>
            <a:lvl4pPr marL="182880">
              <a:buSzPct val="100000"/>
              <a:buFont typeface="Arial" charset="0"/>
              <a:buChar char="•"/>
              <a:defRPr>
                <a:latin typeface="Helvetica" charset="0"/>
                <a:ea typeface="Helvetica" charset="0"/>
                <a:cs typeface="Helvetica" charset="0"/>
              </a:defRPr>
            </a:lvl4pPr>
            <a:lvl5pPr marL="182880">
              <a:buSzPct val="100000"/>
              <a:buFont typeface="Arial" charset="0"/>
              <a:buChar char="•"/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marL="457200" marR="0" lvl="0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Click to edit Master text styles</a:t>
            </a:r>
          </a:p>
          <a:p>
            <a:pPr marL="457200" marR="0" lvl="1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Second level</a:t>
            </a:r>
          </a:p>
          <a:p>
            <a:pPr marL="457200" marR="0" lvl="2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Third level</a:t>
            </a:r>
          </a:p>
          <a:p>
            <a:pPr marL="457200" marR="0" lvl="3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Fourth level</a:t>
            </a:r>
          </a:p>
          <a:p>
            <a:pPr marL="457200" marR="0" lvl="4" indent="-4572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charset="2"/>
              <a:buChar char="q"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682156" y="6506208"/>
            <a:ext cx="1904458" cy="351791"/>
          </a:xfrm>
        </p:spPr>
        <p:txBody>
          <a:bodyPr/>
          <a:lstStyle/>
          <a:p>
            <a:fld id="{2AEAD966-1EF9-3A44-9B11-0C8090371A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81000" y="50104"/>
            <a:ext cx="8446478" cy="69503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 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V="1">
            <a:off x="381000" y="782625"/>
            <a:ext cx="8446478" cy="1146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350">
              <a:ea typeface="宋体" pitchFamily="2" charset="-122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@ SYSU</a:t>
            </a:r>
          </a:p>
        </p:txBody>
      </p:sp>
    </p:spTree>
    <p:extLst>
      <p:ext uri="{BB962C8B-B14F-4D97-AF65-F5344CB8AC3E}">
        <p14:creationId xmlns:p14="http://schemas.microsoft.com/office/powerpoint/2010/main" val="10274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5851" y="6506209"/>
            <a:ext cx="2013963" cy="351791"/>
          </a:xfrm>
        </p:spPr>
        <p:txBody>
          <a:bodyPr/>
          <a:lstStyle/>
          <a:p>
            <a:fld id="{2AEAD966-1EF9-3A44-9B11-0C8090371A9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 @ SYSU</a:t>
            </a:r>
          </a:p>
        </p:txBody>
      </p:sp>
    </p:spTree>
    <p:extLst>
      <p:ext uri="{BB962C8B-B14F-4D97-AF65-F5344CB8AC3E}">
        <p14:creationId xmlns:p14="http://schemas.microsoft.com/office/powerpoint/2010/main" val="143496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786A-7B13-4343-8D26-0F9B2AC7D024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74649" y="1092383"/>
            <a:ext cx="8018584" cy="1545309"/>
          </a:xfrm>
        </p:spPr>
        <p:txBody>
          <a:bodyPr anchor="b">
            <a:normAutofit/>
          </a:bodyPr>
          <a:lstStyle>
            <a:lvl1pPr algn="l">
              <a:defRPr sz="360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4647" y="2898164"/>
            <a:ext cx="8018586" cy="3608044"/>
          </a:xfrm>
        </p:spPr>
        <p:txBody>
          <a:bodyPr>
            <a:normAutofit/>
          </a:bodyPr>
          <a:lstStyle>
            <a:lvl1pPr marL="704088" marR="0" indent="-704088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baseline="0"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1.1. Click to edit Master subtitle style Click to edit Master subtitle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 @ SYSU</a:t>
            </a:r>
          </a:p>
        </p:txBody>
      </p:sp>
    </p:spTree>
    <p:extLst>
      <p:ext uri="{BB962C8B-B14F-4D97-AF65-F5344CB8AC3E}">
        <p14:creationId xmlns:p14="http://schemas.microsoft.com/office/powerpoint/2010/main" val="122029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C657-00A4-AB4C-B528-0B406B62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5B826-E2E8-6C4B-86F4-F0554028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B0F9B-1DA0-9A4F-916A-C15C47C8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5D93C-829F-C344-AC16-B65F0FAF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0EE3E-1146-F949-A3D0-D85FACDA0C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24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707C-F0AB-CA43-83AB-768F3DE6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8F96A-5F76-1040-A354-942DABA18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13FB0-4303-D543-B38B-334D25915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AF43E-378C-4E45-A5A7-A17BC183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58E03-D90B-D64D-A293-F9583440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F07C4-07F1-D646-93E6-980C3F25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3AB1DE-B5CE-BC48-9B5B-F38CE8298D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904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>
            <a:extLst>
              <a:ext uri="{FF2B5EF4-FFF2-40B4-BE49-F238E27FC236}">
                <a16:creationId xmlns:a16="http://schemas.microsoft.com/office/drawing/2014/main" id="{3B8BCFD1-FC58-45D9-AACF-803814D9DFBE}"/>
              </a:ext>
            </a:extLst>
          </p:cNvPr>
          <p:cNvSpPr/>
          <p:nvPr userDrawn="1"/>
        </p:nvSpPr>
        <p:spPr>
          <a:xfrm>
            <a:off x="0" y="6506208"/>
            <a:ext cx="9144465" cy="351792"/>
          </a:xfrm>
          <a:prstGeom prst="rect">
            <a:avLst/>
          </a:prstGeom>
          <a:solidFill>
            <a:srgbClr val="0058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2" y="73684"/>
            <a:ext cx="8383858" cy="67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927100"/>
            <a:ext cx="8383858" cy="5579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468" y="6506208"/>
            <a:ext cx="2061582" cy="35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C482F2C-40CD-EB43-96AB-519F7D2A3EB2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7715" y="6506209"/>
            <a:ext cx="2013963" cy="3517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2AEAD966-1EF9-3A44-9B11-0C8090371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651351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r>
              <a:rPr lang="en-US" dirty="0"/>
              <a:t>@ SYSU</a:t>
            </a:r>
          </a:p>
        </p:txBody>
      </p:sp>
    </p:spTree>
    <p:extLst>
      <p:ext uri="{BB962C8B-B14F-4D97-AF65-F5344CB8AC3E}">
        <p14:creationId xmlns:p14="http://schemas.microsoft.com/office/powerpoint/2010/main" val="39860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2" r:id="rId3"/>
    <p:sldLayoutId id="2147483663" r:id="rId4"/>
    <p:sldLayoutId id="2147483664" r:id="rId5"/>
    <p:sldLayoutId id="2147483665" r:id="rId6"/>
  </p:sldLayoutIdLst>
  <p:hf hdr="0"/>
  <p:txStyles>
    <p:titleStyle>
      <a:lvl1pPr marL="713232" indent="-713232"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rgbClr val="42672B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411480" indent="-411480" algn="l" defTabSz="914400" rtl="0" eaLnBrk="1" latinLnBrk="0" hangingPunct="1">
        <a:lnSpc>
          <a:spcPct val="125000"/>
        </a:lnSpc>
        <a:spcBef>
          <a:spcPts val="1000"/>
        </a:spcBef>
        <a:buFont typeface="Arial" charset="0"/>
        <a:buChar char="•"/>
        <a:defRPr sz="2800" kern="1200" baseline="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 baseline="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2.png"/><Relationship Id="rId7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510.png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540.png"/><Relationship Id="rId10" Type="http://schemas.openxmlformats.org/officeDocument/2006/relationships/image" Target="../media/image76.png"/><Relationship Id="rId4" Type="http://schemas.openxmlformats.org/officeDocument/2006/relationships/image" Target="../media/image22.tiff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5.png"/><Relationship Id="rId21" Type="http://schemas.openxmlformats.org/officeDocument/2006/relationships/image" Target="../media/image29.emf"/><Relationship Id="rId7" Type="http://schemas.openxmlformats.org/officeDocument/2006/relationships/image" Target="../media/image25.tiff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56.png"/><Relationship Id="rId16" Type="http://schemas.openxmlformats.org/officeDocument/2006/relationships/image" Target="../media/image96.png"/><Relationship Id="rId20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91.png"/><Relationship Id="rId5" Type="http://schemas.openxmlformats.org/officeDocument/2006/relationships/image" Target="../media/image23.tiff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79.png"/><Relationship Id="rId19" Type="http://schemas.openxmlformats.org/officeDocument/2006/relationships/image" Target="../media/image27.emf"/><Relationship Id="rId4" Type="http://schemas.openxmlformats.org/officeDocument/2006/relationships/image" Target="../media/image86.png"/><Relationship Id="rId9" Type="http://schemas.openxmlformats.org/officeDocument/2006/relationships/image" Target="../media/image78.png"/><Relationship Id="rId14" Type="http://schemas.openxmlformats.org/officeDocument/2006/relationships/image" Target="../media/image94.png"/><Relationship Id="rId22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091" y="1270533"/>
            <a:ext cx="7941682" cy="1882189"/>
          </a:xfrm>
        </p:spPr>
        <p:txBody>
          <a:bodyPr>
            <a:normAutofit/>
          </a:bodyPr>
          <a:lstStyle/>
          <a:p>
            <a:pPr marL="0" indent="0"/>
            <a:r>
              <a:rPr lang="en-US" sz="3600" dirty="0"/>
              <a:t>Linear Dimensionality Reduction: PCA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41880"/>
            <a:ext cx="6858000" cy="224412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Sun </a:t>
            </a:r>
            <a:r>
              <a:rPr lang="en-US" dirty="0" err="1"/>
              <a:t>Yat-sen</a:t>
            </a:r>
            <a:r>
              <a:rPr lang="en-US" dirty="0"/>
              <a:t> University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468" y="6506208"/>
            <a:ext cx="2061582" cy="351792"/>
          </a:xfrm>
        </p:spPr>
        <p:txBody>
          <a:bodyPr/>
          <a:lstStyle/>
          <a:p>
            <a:fld id="{8F915180-D9F4-434C-ADC8-3979BE864E96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41476" y="6506209"/>
            <a:ext cx="2030201" cy="358726"/>
          </a:xfrm>
        </p:spPr>
        <p:txBody>
          <a:bodyPr/>
          <a:lstStyle/>
          <a:p>
            <a:fld id="{2AEAD966-1EF9-3A44-9B11-0C8090371A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6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F913AD-C4A0-46A4-BD53-38F197E65093}"/>
                  </a:ext>
                </a:extLst>
              </p:cNvPr>
              <p:cNvSpPr txBox="1"/>
              <p:nvPr/>
            </p:nvSpPr>
            <p:spPr>
              <a:xfrm>
                <a:off x="247491" y="480293"/>
                <a:ext cx="8177253" cy="88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Suppose the best directions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dirty="0"/>
                  <a:t> are given, what is the coefficient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F913AD-C4A0-46A4-BD53-38F197E6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1" y="480293"/>
                <a:ext cx="8177253" cy="880497"/>
              </a:xfrm>
              <a:prstGeom prst="rect">
                <a:avLst/>
              </a:prstGeom>
              <a:blipFill>
                <a:blip r:embed="rId2"/>
                <a:stretch>
                  <a:fillRect l="-930" t="-1408"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39462" y="1838228"/>
                <a:ext cx="2393310" cy="51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62" y="1838228"/>
                <a:ext cx="2393310" cy="5189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91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4878" y="446554"/>
            <a:ext cx="8595745" cy="1988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83702" y="4034205"/>
                <a:ext cx="3902149" cy="55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𝐸</m:t>
                    </m:r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2000" b="1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0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702" y="4034205"/>
                <a:ext cx="3902149" cy="5538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4468" y="5045636"/>
                <a:ext cx="8104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ea typeface="Helvetica" charset="0"/>
                    <a:cs typeface="Helvetica" charset="0"/>
                  </a:rPr>
                  <a:t>where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altLang="zh-CN" sz="2000" dirty="0">
                    <a:latin typeface="Helvetica" charset="0"/>
                    <a:ea typeface="Helvetica" charset="0"/>
                    <a:cs typeface="Helvetica" charset="0"/>
                  </a:rPr>
                  <a:t>the best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Helvetica" charset="0"/>
                    <a:ea typeface="Helvetica" charset="0"/>
                    <a:cs typeface="Helvetica" charset="0"/>
                  </a:rPr>
                  <a:t> is known equal to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5045636"/>
                <a:ext cx="8104753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75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221" y="2892507"/>
                <a:ext cx="8757760" cy="80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sz="2000" dirty="0"/>
                  <a:t>The objective can be formulated as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minimizing the error between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its approximant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0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𝑀</m:t>
                        </m:r>
                      </m:sup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𝑠𝑝𝑎𝑛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charset="0"/>
                              </a:rPr>
                              <m:t>, ⋯, 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1" y="2892507"/>
                <a:ext cx="8757760" cy="808748"/>
              </a:xfrm>
              <a:prstGeom prst="rect">
                <a:avLst/>
              </a:prstGeom>
              <a:blipFill rotWithShape="0">
                <a:blip r:embed="rId4"/>
                <a:stretch>
                  <a:fillRect l="-626" t="-15038" b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0695" y="504558"/>
                <a:ext cx="8331025" cy="1365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2"/>
                  </a:buClr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Instead of representing the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directly, we first center the data to the origin, 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i.e.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, representing data</a:t>
                </a:r>
              </a:p>
              <a:p>
                <a:pPr algn="ctr">
                  <a:buClr>
                    <a:schemeClr val="accent2"/>
                  </a:buClr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000" b="1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, 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with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5" y="504558"/>
                <a:ext cx="8331025" cy="1365246"/>
              </a:xfrm>
              <a:prstGeom prst="rect">
                <a:avLst/>
              </a:prstGeom>
              <a:blipFill rotWithShape="0">
                <a:blip r:embed="rId5"/>
                <a:stretch>
                  <a:fillRect l="-732" t="-89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52617" y="1736785"/>
                <a:ext cx="2061214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𝒙</m:t>
                        </m:r>
                      </m:e>
                    </m:acc>
                    <m:r>
                      <a:rPr lang="en-US" sz="20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17" y="1736785"/>
                <a:ext cx="2061214" cy="526939"/>
              </a:xfrm>
              <a:prstGeom prst="rect">
                <a:avLst/>
              </a:prstGeom>
              <a:blipFill rotWithShape="0">
                <a:blip r:embed="rId6"/>
                <a:stretch>
                  <a:fillRect t="-81395" b="-1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83702" y="5654021"/>
                <a:ext cx="3902149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702" y="5654021"/>
                <a:ext cx="3902149" cy="445635"/>
              </a:xfrm>
              <a:prstGeom prst="rect">
                <a:avLst/>
              </a:prstGeom>
              <a:blipFill rotWithShape="0">
                <a:blip r:embed="rId7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25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2640" y="783190"/>
                <a:ext cx="8177253" cy="902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chemeClr val="accent2"/>
                  </a:buClr>
                  <a:buFont typeface="+mj-lt"/>
                  <a:buAutoNum type="alphaLcParenR"/>
                </a:pPr>
                <a:r>
                  <a:rPr lang="en-US" sz="2000" dirty="0">
                    <a:ea typeface="Helvetica" charset="0"/>
                    <a:cs typeface="Helvetica" charset="0"/>
                  </a:rPr>
                  <a:t>Substituting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ea typeface="Helvetica" charset="0"/>
                    <a:cs typeface="Helvetica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Helvetica" charset="0"/>
                        <a:cs typeface="Helvetica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𝑛</m:t>
                        </m:r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2000" b="1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0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ea typeface="Helvetica" charset="0"/>
                    <a:cs typeface="Helvetica" charset="0"/>
                  </a:rPr>
                  <a:t>and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Helvetica" charset="0"/>
                        <a:cs typeface="Helvetica" charset="0"/>
                      </a:rPr>
                      <m:t> </m:t>
                    </m:r>
                  </m:oMath>
                </a14:m>
                <a:r>
                  <a:rPr lang="en-US" sz="2000" dirty="0">
                    <a:ea typeface="Helvetica" charset="0"/>
                    <a:cs typeface="Helvetica" charset="0"/>
                  </a:rPr>
                  <a:t> gives   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40" y="783190"/>
                <a:ext cx="8177253" cy="902939"/>
              </a:xfrm>
              <a:prstGeom prst="rect">
                <a:avLst/>
              </a:prstGeom>
              <a:blipFill rotWithShape="0">
                <a:blip r:embed="rId2"/>
                <a:stretch>
                  <a:fillRect l="-671" b="-5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7881" y="1962386"/>
                <a:ext cx="8076193" cy="59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−2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𝑀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𝑀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Helvetica" charset="0"/>
                                                    <a:cs typeface="Helvetica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  <a:ea typeface="Helvetica" charset="0"/>
                                                    <a:cs typeface="Helvetica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81" y="1962386"/>
                <a:ext cx="8076193" cy="5992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2640" y="3113726"/>
                <a:ext cx="7263685" cy="51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chemeClr val="accent2"/>
                  </a:buClr>
                  <a:buFont typeface="+mj-lt"/>
                  <a:buAutoNum type="alphaLcParenR" startAt="2"/>
                </a:pPr>
                <a:r>
                  <a:rPr lang="en-US" sz="2200" dirty="0">
                    <a:ea typeface="Helvetica" charset="0"/>
                    <a:cs typeface="Helvetica" charset="0"/>
                  </a:rPr>
                  <a:t>S</a:t>
                </a:r>
                <a:r>
                  <a:rPr lang="en-US" sz="2200" dirty="0">
                    <a:solidFill>
                      <a:schemeClr val="tx1"/>
                    </a:solidFill>
                    <a:ea typeface="Helvetica" charset="0"/>
                    <a:cs typeface="Helvetica" charset="0"/>
                  </a:rPr>
                  <a:t>ubstituting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𝛼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bSup>
                      <m:sSubSup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accPr>
                          <m:e>
                            <m:r>
                              <a:rPr lang="en-US" sz="2200" b="1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gives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40" y="3113726"/>
                <a:ext cx="7263685" cy="518925"/>
              </a:xfrm>
              <a:prstGeom prst="rect">
                <a:avLst/>
              </a:prstGeom>
              <a:blipFill rotWithShape="0">
                <a:blip r:embed="rId4"/>
                <a:stretch>
                  <a:fillRect l="-1008" b="-1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7881" y="4078461"/>
                <a:ext cx="8298276" cy="88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Helvetica" charset="0"/>
                        <a:cs typeface="Helvetica" charset="0"/>
                      </a:rPr>
                      <m:t>𝐸</m:t>
                    </m:r>
                    <m:r>
                      <a:rPr lang="en-US" sz="2200" i="1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𝑛</m:t>
                        </m:r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200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200" i="1">
                        <a:latin typeface="Cambria Math" charset="0"/>
                        <a:ea typeface="Helvetica" charset="0"/>
                        <a:cs typeface="Helvetica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𝑀</m:t>
                        </m:r>
                      </m:sup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𝑇</m:t>
                            </m:r>
                          </m:sup>
                        </m:sSubSup>
                        <m:limLow>
                          <m:limLow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groupChrP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  <m:r>
                                      <a:rPr lang="en-US" sz="22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200" i="1">
                                                <a:latin typeface="Cambria Math" panose="02040503050406030204" pitchFamily="18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200" b="1" i="1">
                                                <a:latin typeface="Cambria Math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  <a:ea typeface="Helvetica" charset="0"/>
                                                    <a:cs typeface="Helvetica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  <a:ea typeface="Helvetica" charset="0"/>
                                                    <a:cs typeface="Helvetica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sz="2200" b="1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b="1" i="1">
                                                <a:latin typeface="Cambria Math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200" i="1">
                                                <a:latin typeface="Cambria Math" panose="02040503050406030204" pitchFamily="18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  <a:ea typeface="Helvetica" charset="0"/>
                                                    <a:cs typeface="Helvetica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200" b="1" i="1">
                                                    <a:latin typeface="Cambria Math" charset="0"/>
                                                    <a:ea typeface="Helvetica" charset="0"/>
                                                    <a:cs typeface="Helvetica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200" i="1">
                                                        <a:latin typeface="Cambria Math" panose="02040503050406030204" pitchFamily="18" charset="0"/>
                                                        <a:ea typeface="Helvetica" charset="0"/>
                                                        <a:cs typeface="Helvetica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200" i="1">
                                                        <a:latin typeface="Cambria Math" charset="0"/>
                                                        <a:ea typeface="Helvetica" charset="0"/>
                                                        <a:cs typeface="Helvetica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  <m:r>
                                              <a:rPr lang="en-US" sz="2200" i="1">
                                                <a:latin typeface="Cambria Math" charset="0"/>
                                                <a:ea typeface="Helvetica" charset="0"/>
                                                <a:cs typeface="Helvetica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2200" b="1" i="1">
                                                    <a:latin typeface="Cambria Math" panose="02040503050406030204" pitchFamily="18" charset="0"/>
                                                    <a:ea typeface="Helvetica" charset="0"/>
                                                    <a:cs typeface="Helvetica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b="1" i="1">
                                                    <a:latin typeface="Cambria Math" charset="0"/>
                                                    <a:ea typeface="Helvetica" charset="0"/>
                                                    <a:cs typeface="Helvetica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groupChr>
                          </m:e>
                          <m:lim>
                            <m: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𝑺</m:t>
                            </m:r>
                          </m:lim>
                        </m:limLow>
                      </m:e>
                    </m:nary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81" y="4078461"/>
                <a:ext cx="8298276" cy="8802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68F913AD-C4A0-46A4-BD53-38F197E65093}"/>
                  </a:ext>
                </a:extLst>
              </p:cNvPr>
              <p:cNvSpPr txBox="1"/>
              <p:nvPr/>
            </p:nvSpPr>
            <p:spPr>
              <a:xfrm>
                <a:off x="200357" y="122075"/>
                <a:ext cx="817725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Reformulating the reconstruction error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F913AD-C4A0-46A4-BD53-38F197E6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57" y="122075"/>
                <a:ext cx="8177253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895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0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76430" y="1221099"/>
                <a:ext cx="3891040" cy="449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𝐸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𝑿</m:t>
                            </m:r>
                            <m:r>
                              <a:rPr lang="en-US" sz="22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𝑿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𝐹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𝑀</m:t>
                        </m:r>
                      </m:sup>
                      <m:e>
                        <m:sSubSup>
                          <m:sSubSupPr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𝑺</m:t>
                        </m:r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30" y="1221099"/>
                <a:ext cx="3891040" cy="449482"/>
              </a:xfrm>
              <a:prstGeom prst="rect">
                <a:avLst/>
              </a:prstGeom>
              <a:blipFill rotWithShape="0">
                <a:blip r:embed="rId2"/>
                <a:stretch>
                  <a:fillRect l="-157" t="-116216" b="-18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68" y="390412"/>
            <a:ext cx="7263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2"/>
              </a:buClr>
              <a:buFont typeface="+mj-lt"/>
              <a:buAutoNum type="alphaLcParenR" startAt="3"/>
            </a:pPr>
            <a:r>
              <a:rPr lang="en-US" sz="2200" dirty="0" err="1">
                <a:ea typeface="Helvetica" charset="0"/>
                <a:cs typeface="Helvetica" charset="0"/>
              </a:rPr>
              <a:t>Rewritting</a:t>
            </a:r>
            <a:r>
              <a:rPr lang="en-US" sz="2200" dirty="0">
                <a:solidFill>
                  <a:schemeClr val="tx1"/>
                </a:solidFill>
                <a:ea typeface="Helvetica" charset="0"/>
                <a:cs typeface="Helvetica" charset="0"/>
              </a:rPr>
              <a:t> it in a matrix form gives</a:t>
            </a:r>
            <a:endParaRPr lang="en-US" sz="22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08519" y="2035603"/>
                <a:ext cx="8135481" cy="48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ea typeface="Helvetica" charset="0"/>
                    <a:cs typeface="Helvetic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𝑿</m:t>
                    </m:r>
                    <m:r>
                      <a:rPr lang="en-US" sz="2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b="1" i="1" smtClean="0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⋯,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𝑁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200" dirty="0">
                    <a:ea typeface="Helvetica" charset="0"/>
                    <a:cs typeface="Helvetica" charset="0"/>
                  </a:rPr>
                  <a:t> is the </a:t>
                </a:r>
                <a:r>
                  <a:rPr lang="en-US" sz="2200" dirty="0" err="1">
                    <a:ea typeface="Helvetica" charset="0"/>
                    <a:cs typeface="Helvetica" charset="0"/>
                  </a:rPr>
                  <a:t>Frobenius</a:t>
                </a:r>
                <a:r>
                  <a:rPr lang="en-US" sz="2200" dirty="0">
                    <a:ea typeface="Helvetica" charset="0"/>
                    <a:cs typeface="Helvetica" charset="0"/>
                  </a:rPr>
                  <a:t> norm </a:t>
                </a:r>
                <a:endParaRPr lang="en-US" sz="22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19" y="2035603"/>
                <a:ext cx="8135481" cy="480966"/>
              </a:xfrm>
              <a:prstGeom prst="rect">
                <a:avLst/>
              </a:prstGeom>
              <a:blipFill rotWithShape="0">
                <a:blip r:embed="rId3"/>
                <a:stretch>
                  <a:fillRect l="-974" t="-2532" b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3085" y="3203252"/>
                <a:ext cx="8724702" cy="455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𝐸</m:t>
                    </m:r>
                    <m:r>
                      <a:rPr lang="en-US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𝑿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latin typeface="Cambria Math" charset="0"/>
                          </a:rPr>
                          <m:t>𝑖</m:t>
                        </m:r>
                        <m:r>
                          <a:rPr lang="en-US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>
                            <a:latin typeface="Cambria Math" charset="0"/>
                          </a:rPr>
                          <m:t>𝑀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>
                                <a:latin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>
                            <a:latin typeface="Cambria Math" charset="0"/>
                          </a:rPr>
                          <m:t>𝑺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is equivalent to maximize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5" y="3203252"/>
                <a:ext cx="8724702" cy="455446"/>
              </a:xfrm>
              <a:prstGeom prst="rect">
                <a:avLst/>
              </a:prstGeom>
              <a:blipFill rotWithShape="0">
                <a:blip r:embed="rId4"/>
                <a:stretch>
                  <a:fillRect l="-769" t="-113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2921071" y="3955940"/>
            <a:ext cx="3374282" cy="1800918"/>
            <a:chOff x="2921071" y="3955940"/>
            <a:chExt cx="3374282" cy="1800918"/>
          </a:xfrm>
        </p:grpSpPr>
        <p:sp>
          <p:nvSpPr>
            <p:cNvPr id="14" name="Rectangle 13"/>
            <p:cNvSpPr/>
            <p:nvPr/>
          </p:nvSpPr>
          <p:spPr>
            <a:xfrm>
              <a:off x="2948686" y="3977622"/>
              <a:ext cx="3346667" cy="17792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921071" y="3955940"/>
                  <a:ext cx="2569336" cy="1044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2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⋯</m:t>
                                </m:r>
                                <m:sSub>
                                  <m:sSubPr>
                                    <m:ctrlPr>
                                      <a:rPr 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𝑀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𝑖</m:t>
                                </m:r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𝑀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𝑺</m:t>
                                </m:r>
                                <m:sSub>
                                  <m:sSubPr>
                                    <m:ctrlPr>
                                      <a:rPr 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071" y="3955940"/>
                  <a:ext cx="2569336" cy="104426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157460" y="5166368"/>
                  <a:ext cx="2137893" cy="476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dirty="0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𝑠</m:t>
                        </m:r>
                        <m:r>
                          <a:rPr lang="en-US" sz="2200" i="1" dirty="0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.</m:t>
                        </m:r>
                        <m:r>
                          <a:rPr lang="en-US" sz="2200" i="1" dirty="0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𝑡</m:t>
                        </m:r>
                        <m:r>
                          <a:rPr lang="en-US" sz="2200" i="1" dirty="0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.:</m:t>
                        </m:r>
                        <m:sSubSup>
                          <m:sSubSup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460" y="5166368"/>
                  <a:ext cx="2137893" cy="47641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421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3084" y="343639"/>
                <a:ext cx="87247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Consider the simple case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𝑀</m:t>
                    </m:r>
                    <m:r>
                      <a:rPr lang="en-US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. The problem is reduced to: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4" y="343639"/>
                <a:ext cx="8724702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769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41659" y="721361"/>
                <a:ext cx="3072495" cy="1349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𝑺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charset="0"/>
                          <a:ea typeface="Helvetica" charset="0"/>
                          <a:cs typeface="Helvetica" charset="0"/>
                        </a:rPr>
                        <m:t>𝑠</m:t>
                      </m:r>
                      <m:r>
                        <a:rPr lang="en-US" sz="2200" i="1" dirty="0">
                          <a:latin typeface="Cambria Math" charset="0"/>
                          <a:ea typeface="Helvetica" charset="0"/>
                          <a:cs typeface="Helvetica" charset="0"/>
                        </a:rPr>
                        <m:t>.</m:t>
                      </m:r>
                      <m:r>
                        <a:rPr lang="en-US" sz="2200" i="1" dirty="0">
                          <a:latin typeface="Cambria Math" charset="0"/>
                          <a:ea typeface="Helvetica" charset="0"/>
                          <a:cs typeface="Helvetica" charset="0"/>
                        </a:rPr>
                        <m:t>𝑡</m:t>
                      </m:r>
                      <m:r>
                        <a:rPr lang="en-US" sz="2200" i="1" dirty="0">
                          <a:latin typeface="Cambria Math" charset="0"/>
                          <a:ea typeface="Helvetica" charset="0"/>
                          <a:cs typeface="Helvetica" charset="0"/>
                        </a:rPr>
                        <m:t>.:</m:t>
                      </m:r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200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59" y="721361"/>
                <a:ext cx="3072495" cy="13492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24468" y="2413679"/>
            <a:ext cx="822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Wingdings" charset="2"/>
              <a:buChar char="Ø"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This is equivalent to maximize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9635" y="2939764"/>
                <a:ext cx="3384729" cy="43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r>
                        <a:rPr lang="en-US" sz="2200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𝑺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𝜆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635" y="2939764"/>
                <a:ext cx="3384729" cy="435119"/>
              </a:xfrm>
              <a:prstGeom prst="rect">
                <a:avLst/>
              </a:prstGeom>
              <a:blipFill rotWithShape="0"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4468" y="3834102"/>
                <a:ext cx="71261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Wingdings" charset="2"/>
                  <a:buChar char="Ø"/>
                  <a:defRPr sz="20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Taking the derivative </a:t>
                </a:r>
                <a:r>
                  <a:rPr lang="en-US" i="1" dirty="0" err="1"/>
                  <a:t>w.r.t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setting it to 0 gives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3834102"/>
                <a:ext cx="7126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770" t="-1060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31575" y="4395196"/>
                <a:ext cx="1907719" cy="43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𝑺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𝜆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</m:t>
                      </m:r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575" y="4395196"/>
                <a:ext cx="1907719" cy="4351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20682" y="5231337"/>
                <a:ext cx="792710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from which we can see that</a:t>
                </a:r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should be </a:t>
                </a:r>
                <a:r>
                  <a:rPr lang="en-US" sz="22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the eigenvector of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i="1" dirty="0" err="1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w.r.t</a:t>
                </a:r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. to the largest eigenvalue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82" y="5231337"/>
                <a:ext cx="7927104" cy="769441"/>
              </a:xfrm>
              <a:prstGeom prst="rect">
                <a:avLst/>
              </a:prstGeom>
              <a:blipFill rotWithShape="0">
                <a:blip r:embed="rId7"/>
                <a:stretch>
                  <a:fillRect l="-1000" t="-6349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5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3084" y="258579"/>
                <a:ext cx="87247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For the case with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𝑀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the problem becomes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4" y="258579"/>
                <a:ext cx="8724702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769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61414" y="593769"/>
                <a:ext cx="3249594" cy="768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𝑺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𝑺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414" y="593769"/>
                <a:ext cx="3249594" cy="7680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23949" y="1469086"/>
                <a:ext cx="5147656" cy="404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𝑠</m:t>
                      </m:r>
                      <m:r>
                        <a:rPr lang="en-US" sz="2000" i="1" dirty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.</m:t>
                      </m:r>
                      <m:r>
                        <a:rPr lang="en-US" sz="2000" i="1" dirty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𝑡</m:t>
                      </m:r>
                      <m:r>
                        <a:rPr lang="en-US" sz="2000" i="1" dirty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.: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1</m:t>
                      </m:r>
                      <m:r>
                        <a:rPr lang="en-US" sz="2000">
                          <a:latin typeface="Cambria Math" charset="0"/>
                          <a:ea typeface="Helvetica" charset="0"/>
                          <a:cs typeface="Helvetica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1</m:t>
                      </m:r>
                      <m:r>
                        <a:rPr lang="en-US" sz="2000" b="1">
                          <a:latin typeface="Cambria Math" charset="0"/>
                          <a:ea typeface="Helvetica" charset="0"/>
                          <a:cs typeface="Helvetica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949" y="1469086"/>
                <a:ext cx="5147656" cy="404406"/>
              </a:xfrm>
              <a:prstGeom prst="rect">
                <a:avLst/>
              </a:prstGeom>
              <a:blipFill rotWithShape="0"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67316" y="2131764"/>
            <a:ext cx="822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Wingdings" charset="2"/>
              <a:buChar char="Ø"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This is equivalent to maximize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63294" y="2727559"/>
                <a:ext cx="5231362" cy="373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𝑺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𝑺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294" y="2727559"/>
                <a:ext cx="5231362" cy="373179"/>
              </a:xfrm>
              <a:prstGeom prst="rect">
                <a:avLst/>
              </a:prstGeom>
              <a:blipFill rotWithShape="0">
                <a:blip r:embed="rId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9459" y="3287484"/>
                <a:ext cx="4338084" cy="403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under the constraint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59" y="3287484"/>
                <a:ext cx="4338084" cy="403893"/>
              </a:xfrm>
              <a:prstGeom prst="rect">
                <a:avLst/>
              </a:prstGeom>
              <a:blipFill rotWithShape="0">
                <a:blip r:embed="rId6"/>
                <a:stretch>
                  <a:fillRect l="-1545" t="-5970" b="-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4468" y="3974172"/>
                <a:ext cx="77008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Wingdings" charset="2"/>
                  <a:buChar char="Ø"/>
                  <a:defRPr sz="20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Taking the derivative </a:t>
                </a:r>
                <a:r>
                  <a:rPr lang="en-US" i="1" dirty="0" err="1"/>
                  <a:t>w.r.t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setting it to 0 gives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3974172"/>
                <a:ext cx="7700825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712" t="-1060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84700" y="4507881"/>
                <a:ext cx="19077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𝑺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700" y="4507881"/>
                <a:ext cx="1907719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92419" y="4507881"/>
                <a:ext cx="19077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𝑺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419" y="4507881"/>
                <a:ext cx="1907719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8470" y="5133675"/>
                <a:ext cx="79593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SzPct val="125000"/>
                  <a:buFont typeface=".HiraKakuInterface-W3" charset="-128"/>
                  <a:buChar char="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must be the </a:t>
                </a:r>
                <a:r>
                  <a:rPr lang="en-US" sz="20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</m:oMath>
                </a14:m>
                <a:endParaRPr lang="en-US" sz="2000" b="1" dirty="0">
                  <a:solidFill>
                    <a:srgbClr val="C0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70" y="5133675"/>
                <a:ext cx="7959316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766" t="-1060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88470" y="5643486"/>
                <a:ext cx="7959316" cy="83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Clr>
                    <a:schemeClr val="accent2"/>
                  </a:buClr>
                  <a:buSzPct val="125000"/>
                  <a:buFont typeface=".HiraKakuInterface-W3" charset="-128"/>
                  <a:buChar char="⇒"/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In fact, to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r>
                      <a:rPr lang="en-US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  <m:r>
                      <a:rPr lang="en-US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+</m:t>
                    </m:r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r>
                      <a:rPr lang="en-US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maximized,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must be the eigenvectors </a:t>
                </a:r>
                <a:r>
                  <a:rPr lang="en-US" sz="20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corresponding to the largest two eigenvalues</a:t>
                </a:r>
                <a:endParaRPr lang="en-US" sz="2000" b="1" i="1" dirty="0">
                  <a:solidFill>
                    <a:srgbClr val="C0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70" y="5643486"/>
                <a:ext cx="7959316" cy="839140"/>
              </a:xfrm>
              <a:prstGeom prst="rect">
                <a:avLst/>
              </a:prstGeom>
              <a:blipFill rotWithShape="0">
                <a:blip r:embed="rId11"/>
                <a:stretch>
                  <a:fillRect l="-766" r="-1303" b="-13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1777" y="530158"/>
                <a:ext cx="8037476" cy="7694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For the case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𝑀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&gt;1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, the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are </a:t>
                </a:r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the eigenvectors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 corresponding to the largest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𝑀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 eigenvalues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77" y="530158"/>
                <a:ext cx="8037476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909" t="-5469" b="-148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4468" y="2240157"/>
                <a:ext cx="7798596" cy="476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i="1" dirty="0">
                    <a:solidFill>
                      <a:srgbClr val="2534FF"/>
                    </a:solidFill>
                    <a:latin typeface="Helvetica" charset="0"/>
                    <a:ea typeface="Helvetica" charset="0"/>
                    <a:cs typeface="Helvetica" charset="0"/>
                  </a:rPr>
                  <a:t>Question:</a:t>
                </a:r>
                <a:r>
                  <a:rPr lang="en-US" sz="2200" i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Does the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satisfy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𝑗</m:t>
                        </m:r>
                      </m:sub>
                    </m:sSub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2240157"/>
                <a:ext cx="7798596" cy="476412"/>
              </a:xfrm>
              <a:prstGeom prst="rect">
                <a:avLst/>
              </a:prstGeom>
              <a:blipFill rotWithShape="0">
                <a:blip r:embed="rId3"/>
                <a:stretch>
                  <a:fillRect l="-101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5889" y="3004580"/>
                <a:ext cx="767222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Wingdings" charset="2"/>
                  <a:buChar char="Ø"/>
                </a:pPr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𝐷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×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𝐷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semi-positive definite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≜</m:t>
                    </m:r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𝑿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𝑿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, it has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𝐷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eigenvectors, and they are orthogonal to each other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9" y="3004580"/>
                <a:ext cx="7672222" cy="769441"/>
              </a:xfrm>
              <a:prstGeom prst="rect">
                <a:avLst/>
              </a:prstGeom>
              <a:blipFill rotWithShape="0">
                <a:blip r:embed="rId4"/>
                <a:stretch>
                  <a:fillRect l="-874" t="-12698" r="-1669" b="-7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5889" y="4175575"/>
                <a:ext cx="76722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Wingdings" charset="2"/>
                  <a:buChar char="Ø"/>
                </a:pPr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≜</m:t>
                    </m:r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𝑿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𝑿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, it can be decomposed as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9" y="4175575"/>
                <a:ext cx="7672222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874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63700" y="4800133"/>
                <a:ext cx="247363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𝑺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𝑼</m:t>
                      </m:r>
                      <m:r>
                        <a:rPr lang="en-US" sz="2200" b="1" i="0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𝚲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𝑼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00" y="4800133"/>
                <a:ext cx="247363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36069" y="5372441"/>
                <a:ext cx="727204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𝑼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consists of the eigenvectors and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𝑼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𝑼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p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𝚲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is a diagonal matrix consisting of eigenvalues of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69" y="5372441"/>
                <a:ext cx="7272042" cy="769441"/>
              </a:xfrm>
              <a:prstGeom prst="rect">
                <a:avLst/>
              </a:prstGeom>
              <a:blipFill rotWithShape="0">
                <a:blip r:embed="rId7"/>
                <a:stretch>
                  <a:fillRect l="-1090" t="-3937" r="-1928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8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4744" y="940900"/>
            <a:ext cx="2904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Input data: </a:t>
            </a:r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each face image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is a </a:t>
            </a:r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data point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11" y="1929332"/>
            <a:ext cx="4004365" cy="30032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14" y="1929332"/>
            <a:ext cx="2795301" cy="2096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88903" y="1148188"/>
            <a:ext cx="3547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Top </a:t>
            </a:r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25 principal directions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93" y="5334906"/>
            <a:ext cx="4947603" cy="55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32929" y="5953396"/>
                <a:ext cx="46296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≈</m:t>
                      </m:r>
                      <m:acc>
                        <m:accPr>
                          <m:chr m:val="̅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acc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𝒙</m:t>
                          </m:r>
                        </m:e>
                      </m:acc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+⋯+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929" y="5953396"/>
                <a:ext cx="4629635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61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Perspective 1: Minimizing the Reconstruction Error</a:t>
            </a:r>
          </a:p>
          <a:p>
            <a:pPr lvl="1"/>
            <a:r>
              <a:rPr lang="en-US" dirty="0"/>
              <a:t>Perspective 2: Maximizing Variance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Perspective 3: SVD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Applications of PCA</a:t>
            </a:r>
          </a:p>
        </p:txBody>
      </p:sp>
    </p:spTree>
    <p:extLst>
      <p:ext uri="{BB962C8B-B14F-4D97-AF65-F5344CB8AC3E}">
        <p14:creationId xmlns:p14="http://schemas.microsoft.com/office/powerpoint/2010/main" val="161191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10/24/25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221" y="832782"/>
                <a:ext cx="8617499" cy="1270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200" b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Objective: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Given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, finding the orthogonal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onto which the variance of data projected is maximized</a:t>
                </a:r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1" y="832782"/>
                <a:ext cx="8617499" cy="1270284"/>
              </a:xfrm>
              <a:prstGeom prst="rect">
                <a:avLst/>
              </a:prstGeom>
              <a:blipFill>
                <a:blip r:embed="rId2"/>
                <a:stretch>
                  <a:fillRect l="-778" b="-9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739" y="2306618"/>
            <a:ext cx="3187936" cy="260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406" y="5454168"/>
            <a:ext cx="8270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Maximizing the variance is equivalent </a:t>
            </a:r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to </a:t>
            </a:r>
            <a:r>
              <a:rPr lang="en-US" sz="2200" i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preserve the </a:t>
            </a:r>
            <a:r>
              <a:rPr lang="en-US" sz="2200" i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information of the original data as much as possible </a:t>
            </a:r>
          </a:p>
        </p:txBody>
      </p:sp>
    </p:spTree>
    <p:extLst>
      <p:ext uri="{BB962C8B-B14F-4D97-AF65-F5344CB8AC3E}">
        <p14:creationId xmlns:p14="http://schemas.microsoft.com/office/powerpoint/2010/main" val="151795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Perspective 1: Minimizing Reconstruction Error</a:t>
            </a:r>
          </a:p>
          <a:p>
            <a:pPr lvl="1"/>
            <a:r>
              <a:rPr lang="en-US" dirty="0"/>
              <a:t>Perspective 2: Maximizing Variance</a:t>
            </a:r>
          </a:p>
          <a:p>
            <a:pPr lvl="1"/>
            <a:r>
              <a:rPr lang="en-US" dirty="0"/>
              <a:t>Perspective 3: SVD</a:t>
            </a:r>
          </a:p>
          <a:p>
            <a:pPr lvl="1"/>
            <a:r>
              <a:rPr lang="en-US" dirty="0"/>
              <a:t>Other Applications of PCA</a:t>
            </a:r>
          </a:p>
        </p:txBody>
      </p:sp>
    </p:spTree>
    <p:extLst>
      <p:ext uri="{BB962C8B-B14F-4D97-AF65-F5344CB8AC3E}">
        <p14:creationId xmlns:p14="http://schemas.microsoft.com/office/powerpoint/2010/main" val="304123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8463" y="137323"/>
                <a:ext cx="8617499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For the first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hope the variance in data projected onto the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maximized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3" y="137323"/>
                <a:ext cx="8617499" cy="792396"/>
              </a:xfrm>
              <a:prstGeom prst="rect">
                <a:avLst/>
              </a:prstGeom>
              <a:blipFill rotWithShape="0">
                <a:blip r:embed="rId2"/>
                <a:stretch>
                  <a:fillRect l="-849" t="-538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24468" y="1019870"/>
            <a:ext cx="7975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Wingdings" charset="2"/>
              <a:buChar char="Ø"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200" dirty="0"/>
              <a:t>The variance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55518" y="1418709"/>
                <a:ext cx="4611042" cy="104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𝑣𝑎𝑟</m:t>
                      </m:r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b="1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200" b="1" i="1">
                                                  <a:latin typeface="Cambria Math" panose="02040503050406030204" pitchFamily="18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Helvetica" charset="0"/>
                                                  <a:cs typeface="Helvetica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2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200" b="1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1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18" y="1418709"/>
                <a:ext cx="4611042" cy="1044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9682" y="2592242"/>
                <a:ext cx="5958296" cy="104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200" b="1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682" y="2592242"/>
                <a:ext cx="5958296" cy="10443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60615" y="3821248"/>
                <a:ext cx="1751526" cy="43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r>
                        <a:rPr lang="en-US" sz="2200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𝑺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615" y="3821248"/>
                <a:ext cx="1751526" cy="435119"/>
              </a:xfrm>
              <a:prstGeom prst="rect">
                <a:avLst/>
              </a:prstGeom>
              <a:blipFill rotWithShape="0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4468" y="4623598"/>
                <a:ext cx="7975346" cy="1112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Wingdings" charset="2"/>
                  <a:buChar char="Ø"/>
                </a:pP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Subjecting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1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,  as derived before, the variance is maximized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is </a:t>
                </a:r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the eigenvector of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 corresponding to the largest eigenvalue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4623598"/>
                <a:ext cx="7975346" cy="1112228"/>
              </a:xfrm>
              <a:prstGeom prst="rect">
                <a:avLst/>
              </a:prstGeom>
              <a:blipFill rotWithShape="0">
                <a:blip r:embed="rId6"/>
                <a:stretch>
                  <a:fillRect l="-840" t="-2732" r="-1833" b="-10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2705" y="124444"/>
                <a:ext cx="86174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For the second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it also should maximize the variance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05" y="124444"/>
                <a:ext cx="8617499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849" t="-8451" r="-354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65190" y="717008"/>
                <a:ext cx="2152528" cy="43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𝑣𝑎𝑟</m:t>
                      </m:r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r>
                        <a:rPr lang="en-US" sz="2200" b="1" i="1">
                          <a:latin typeface="Cambria Math" charset="0"/>
                          <a:ea typeface="Helvetica" charset="0"/>
                          <a:cs typeface="Helvetica" charset="0"/>
                        </a:rPr>
                        <m:t>𝑺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</m:t>
                      </m:r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90" y="717008"/>
                <a:ext cx="2152528" cy="435119"/>
              </a:xfrm>
              <a:prstGeom prst="rect">
                <a:avLst/>
              </a:prstGeom>
              <a:blipFill rotWithShape="0"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2034" y="1313804"/>
                <a:ext cx="7587414" cy="476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but should subject to the constraints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𝑗</m:t>
                        </m:r>
                      </m:sub>
                    </m:sSub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, that is, </a:t>
                </a:r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34" y="1313804"/>
                <a:ext cx="7587414" cy="476412"/>
              </a:xfrm>
              <a:prstGeom prst="rect">
                <a:avLst/>
              </a:prstGeom>
              <a:blipFill rotWithShape="0">
                <a:blip r:embed="rId4"/>
                <a:stretch>
                  <a:fillRect l="-1045" t="-5128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74402" y="2072532"/>
            <a:ext cx="3357777" cy="435698"/>
            <a:chOff x="3900809" y="2015732"/>
            <a:chExt cx="3352462" cy="435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00809" y="2015733"/>
                  <a:ext cx="1766655" cy="4356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oMath>
                    </m:oMathPara>
                  </a14:m>
                  <a:endParaRPr 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809" y="2015733"/>
                  <a:ext cx="1766655" cy="4356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654042" y="2015732"/>
                  <a:ext cx="1599229" cy="4356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=0</m:t>
                        </m:r>
                      </m:oMath>
                    </m:oMathPara>
                  </a14:m>
                  <a:endParaRPr lang="en-US" sz="22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4042" y="2015732"/>
                  <a:ext cx="1599229" cy="43569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2705" y="3216538"/>
                <a:ext cx="87923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Arial" charset="0"/>
                  <a:buChar char="•"/>
                </a:pP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is </a:t>
                </a:r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the eigenvector </a:t>
                </a:r>
                <a:r>
                  <a:rPr lang="en-US" sz="2200" i="1" dirty="0" err="1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w.r.t</a:t>
                </a:r>
                <a:r>
                  <a:rPr lang="en-US" sz="2200" i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.</a:t>
                </a:r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the largest eigenvalue, it can be proved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b="1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is the eigenvector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</m:oMath>
                </a14:m>
                <a:r>
                  <a:rPr lang="en-US" sz="2200" b="1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corresponding the second largest eigenvalue</a:t>
                </a:r>
                <a:endParaRPr lang="en-US" sz="2200" b="1" i="1" dirty="0">
                  <a:solidFill>
                    <a:srgbClr val="C0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05" y="3216538"/>
                <a:ext cx="8792354" cy="1107996"/>
              </a:xfrm>
              <a:prstGeom prst="rect">
                <a:avLst/>
              </a:prstGeom>
              <a:blipFill rotWithShape="0">
                <a:blip r:embed="rId7"/>
                <a:stretch>
                  <a:fillRect l="-832" t="-4420" r="-555" b="-10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54577" y="4942389"/>
                <a:ext cx="7084871" cy="9386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b="1" i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i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is the eigenvector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𝑛</m:t>
                        </m:r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200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200" i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corresponding the </a:t>
                </a:r>
                <a:r>
                  <a:rPr lang="en-US" sz="2200" i="1" dirty="0" err="1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i-th</a:t>
                </a:r>
                <a:r>
                  <a:rPr lang="en-US" sz="2200" i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largest eigenvalue</a:t>
                </a:r>
                <a:endParaRPr lang="en-US" sz="2200" b="1" i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77" y="4942389"/>
                <a:ext cx="7084871" cy="938655"/>
              </a:xfrm>
              <a:prstGeom prst="rect">
                <a:avLst/>
              </a:prstGeom>
              <a:blipFill rotWithShape="0">
                <a:blip r:embed="rId8"/>
                <a:stretch>
                  <a:fillRect l="-1031" b="-11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Perspective 1: Minimizing Reconstruction Error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Perspective 2: Maximizing Variance</a:t>
            </a:r>
          </a:p>
          <a:p>
            <a:pPr lvl="1"/>
            <a:r>
              <a:rPr lang="en-US" dirty="0"/>
              <a:t>Perspective 3: SVD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Applications of PCA</a:t>
            </a:r>
          </a:p>
        </p:txBody>
      </p:sp>
    </p:spTree>
    <p:extLst>
      <p:ext uri="{BB962C8B-B14F-4D97-AF65-F5344CB8AC3E}">
        <p14:creationId xmlns:p14="http://schemas.microsoft.com/office/powerpoint/2010/main" val="100164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10/24/25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8789" y="850005"/>
                <a:ext cx="80972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𝑀</m:t>
                    </m:r>
                    <m:r>
                      <a:rPr lang="en-US">
                        <a:latin typeface="Cambria Math" charset="0"/>
                      </a:rPr>
                      <m:t>×</m:t>
                    </m:r>
                    <m:r>
                      <a:rPr lang="en-US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dirty="0"/>
                  <a:t>, it can always be decomposed as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9" y="850005"/>
                <a:ext cx="8097217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828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79023" y="1405062"/>
                <a:ext cx="26419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𝑨</m:t>
                      </m:r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𝑼</m:t>
                      </m:r>
                      <m:r>
                        <a:rPr lang="en-US" sz="2200" b="1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𝚺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𝑽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23" y="1405062"/>
                <a:ext cx="264196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1834433" y="2178895"/>
            <a:ext cx="5313342" cy="1951454"/>
            <a:chOff x="1918189" y="2338913"/>
            <a:chExt cx="5372100" cy="22092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8189" y="2338913"/>
              <a:ext cx="5372100" cy="14096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163651" y="3717183"/>
                  <a:ext cx="5223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𝑨</m:t>
                        </m:r>
                      </m:oMath>
                    </m:oMathPara>
                  </a14:m>
                  <a:endParaRPr lang="en-US" sz="2400" b="1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651" y="3717183"/>
                  <a:ext cx="522399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916196" y="3701409"/>
                  <a:ext cx="5223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𝑼</m:t>
                        </m:r>
                      </m:oMath>
                    </m:oMathPara>
                  </a14:m>
                  <a:endParaRPr lang="en-US" sz="2400" b="1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196" y="3701409"/>
                  <a:ext cx="52239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19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317388" y="3701408"/>
                  <a:ext cx="5223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𝚺</m:t>
                        </m:r>
                      </m:oMath>
                    </m:oMathPara>
                  </a14:m>
                  <a:endParaRPr lang="en-US" sz="2400" b="1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388" y="3701408"/>
                  <a:ext cx="522399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600266" y="3717183"/>
                  <a:ext cx="5223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400" b="1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266" y="3717183"/>
                  <a:ext cx="52239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381" b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992200" y="4178848"/>
                  <a:ext cx="864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2200" y="4178848"/>
                  <a:ext cx="86421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778663" y="4178848"/>
                  <a:ext cx="864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𝑀</m:t>
                        </m:r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663" y="4178848"/>
                  <a:ext cx="86421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410223" y="4178848"/>
                  <a:ext cx="864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0223" y="4178848"/>
                  <a:ext cx="86421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85117" y="4178848"/>
                  <a:ext cx="864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oMath>
                    </m:oMathPara>
                  </a14:m>
                  <a:endParaRPr lang="en-US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117" y="4178848"/>
                  <a:ext cx="86421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003192" y="2794715"/>
                  <a:ext cx="3839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192" y="2794715"/>
                  <a:ext cx="383951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613"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701059" y="2831204"/>
                  <a:ext cx="3839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×</m:t>
                        </m:r>
                      </m:oMath>
                    </m:oMathPara>
                  </a14:m>
                  <a:endParaRPr lang="en-US" sz="24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059" y="2831204"/>
                  <a:ext cx="383951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4762"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948832" y="2847972"/>
                  <a:ext cx="3839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×</m:t>
                        </m:r>
                      </m:oMath>
                    </m:oMathPara>
                  </a14:m>
                  <a:endParaRPr lang="en-US" sz="24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832" y="2847972"/>
                  <a:ext cx="383951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r="-4839"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1176" y="4349575"/>
                <a:ext cx="8331378" cy="74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.AppleSystemUIFont" charset="-120"/>
                  <a:buChar char="-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𝑼</m:t>
                    </m:r>
                    <m:r>
                      <a:rPr lang="en-US" sz="20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𝑽</m:t>
                    </m:r>
                    <m:r>
                      <a:rPr lang="en-US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being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𝑖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-</a:t>
                </a:r>
                <a:r>
                  <a:rPr lang="en-US" sz="2000" dirty="0" err="1">
                    <a:latin typeface="Helvetica" charset="0"/>
                    <a:ea typeface="Helvetica" charset="0"/>
                    <a:cs typeface="Helvetica" charset="0"/>
                  </a:rPr>
                  <a:t>th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eigenvector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𝑨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𝑨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and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𝑨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p>
                    <m:r>
                      <a:rPr lang="en-US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𝑨</m:t>
                    </m:r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𝑗</m:t>
                        </m:r>
                      </m:sub>
                    </m:sSub>
                    <m:r>
                      <a:rPr lang="en-US" sz="2000" b="1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𝑗</m:t>
                        </m:r>
                      </m:sub>
                    </m:sSub>
                    <m:r>
                      <a:rPr lang="en-US" sz="2000" b="1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76" y="4349575"/>
                <a:ext cx="8331378" cy="749244"/>
              </a:xfrm>
              <a:prstGeom prst="rect">
                <a:avLst/>
              </a:prstGeom>
              <a:blipFill rotWithShape="0">
                <a:blip r:embed="rId15"/>
                <a:stretch>
                  <a:fillRect l="-732" t="-6557" b="-1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81000" y="5174085"/>
                <a:ext cx="83345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.AppleSystemUIFont" charset="-120"/>
                  <a:buChar char="-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𝚺</m:t>
                    </m:r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has nonzero values on the diagonal, which are the squared roots of the eigenvalues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𝑨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𝑨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or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𝑨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p>
                    <m:r>
                      <a:rPr lang="en-US" sz="2000" b="1" i="1">
                        <a:latin typeface="Cambria Math" charset="0"/>
                        <a:ea typeface="Helvetica" charset="0"/>
                        <a:cs typeface="Helvetica" charset="0"/>
                      </a:rPr>
                      <m:t>𝑨</m:t>
                    </m:r>
                  </m:oMath>
                </a14:m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 (They are the same)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174085"/>
                <a:ext cx="8334587" cy="707886"/>
              </a:xfrm>
              <a:prstGeom prst="rect">
                <a:avLst/>
              </a:prstGeom>
              <a:blipFill rotWithShape="0">
                <a:blip r:embed="rId16"/>
                <a:stretch>
                  <a:fillRect l="-805" t="-6897" r="-117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56154" y="5959566"/>
                <a:ext cx="74411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is called </a:t>
                </a:r>
                <a:r>
                  <a:rPr lang="en-US" sz="20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singular values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and are stored in a decreasing order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54" y="5959566"/>
                <a:ext cx="7441172" cy="400110"/>
              </a:xfrm>
              <a:prstGeom prst="rect">
                <a:avLst/>
              </a:prstGeom>
              <a:blipFill rotWithShape="0">
                <a:blip r:embed="rId17"/>
                <a:stretch>
                  <a:fillRect t="-10769" r="-8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29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547" y="142039"/>
                <a:ext cx="87833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𝚺</m:t>
                    </m:r>
                  </m:oMath>
                </a14:m>
                <a:r>
                  <a:rPr lang="en-US" dirty="0"/>
                  <a:t> only has nonzero values on the diagonal,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dirty="0"/>
                  <a:t> can be expressed as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7" y="142039"/>
                <a:ext cx="8783391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763" t="-4724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76698" y="820039"/>
                <a:ext cx="3750673" cy="757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𝑨</m:t>
                      </m:r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𝑼</m:t>
                      </m:r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′</m:t>
                      </m:r>
                      <m:r>
                        <a:rPr lang="en-US" sz="2200" b="1">
                          <a:latin typeface="Cambria Math" charset="0"/>
                          <a:ea typeface="Helvetica" charset="0"/>
                          <a:cs typeface="Helvetica" charset="0"/>
                        </a:rPr>
                        <m:t>𝚺</m:t>
                      </m:r>
                      <m:r>
                        <a:rPr lang="en-US" sz="2200" b="1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′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𝑽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′</m:t>
                          </m:r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98" y="820039"/>
                <a:ext cx="3750673" cy="7575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6671" y="1601255"/>
                <a:ext cx="837126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𝒗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are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𝑖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-</a:t>
                </a:r>
                <a:r>
                  <a:rPr lang="en-US" sz="2200" dirty="0" err="1">
                    <a:latin typeface="Helvetica" charset="0"/>
                    <a:ea typeface="Helvetica" charset="0"/>
                    <a:cs typeface="Helvetica" charset="0"/>
                  </a:rPr>
                  <a:t>th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column of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  <a:ea typeface="Helvetica" charset="0"/>
                        <a:cs typeface="Helvetica" charset="0"/>
                      </a:rPr>
                      <m:t>𝑼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  <a:ea typeface="Helvetica" charset="0"/>
                        <a:cs typeface="Helvetica" charset="0"/>
                      </a:rPr>
                      <m:t>𝑽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𝑟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is the number of nonzero diagonal elements in </a:t>
                </a:r>
                <a14:m>
                  <m:oMath xmlns:m="http://schemas.openxmlformats.org/officeDocument/2006/math">
                    <m:r>
                      <a:rPr lang="en-US" sz="2200" b="1">
                        <a:latin typeface="Cambria Math" charset="0"/>
                        <a:ea typeface="Helvetica" charset="0"/>
                        <a:cs typeface="Helvetica" charset="0"/>
                      </a:rPr>
                      <m:t>𝚺</m:t>
                    </m:r>
                  </m:oMath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71" y="1601255"/>
                <a:ext cx="8371267" cy="769441"/>
              </a:xfrm>
              <a:prstGeom prst="rect">
                <a:avLst/>
              </a:prstGeom>
              <a:blipFill rotWithShape="0">
                <a:blip r:embed="rId4"/>
                <a:stretch>
                  <a:fillRect l="-94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2302197" y="2451978"/>
            <a:ext cx="4665080" cy="1973177"/>
            <a:chOff x="2398479" y="2883056"/>
            <a:chExt cx="4665080" cy="19731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8479" y="2887362"/>
              <a:ext cx="990600" cy="13081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9042" y="2887362"/>
              <a:ext cx="660400" cy="13081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2676" y="2887362"/>
              <a:ext cx="568775" cy="5910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84420" y="2883056"/>
              <a:ext cx="999227" cy="5169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484185" y="3217675"/>
                  <a:ext cx="379751" cy="407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185" y="3217675"/>
                  <a:ext cx="379751" cy="40779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613"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656251" y="2898441"/>
                  <a:ext cx="379751" cy="407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×</m:t>
                        </m:r>
                      </m:oMath>
                    </m:oMathPara>
                  </a14:m>
                  <a:endParaRPr lang="en-US" sz="24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6251" y="2898441"/>
                  <a:ext cx="379751" cy="40779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6452"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576866" y="2885820"/>
                  <a:ext cx="379751" cy="407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×</m:t>
                        </m:r>
                      </m:oMath>
                    </m:oMathPara>
                  </a14:m>
                  <a:endParaRPr lang="en-US" sz="24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6866" y="2885820"/>
                  <a:ext cx="379751" cy="40779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6452"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>
              <a:off x="2471936" y="4486901"/>
              <a:ext cx="4591623" cy="369332"/>
              <a:chOff x="1523427" y="3725577"/>
              <a:chExt cx="459162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523427" y="3747127"/>
                    <a:ext cx="854761" cy="3262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</m:oMath>
                      </m:oMathPara>
                    </a14:m>
                    <a:endParaRPr lang="en-US" dirty="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3427" y="3747127"/>
                    <a:ext cx="854761" cy="3262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56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028950" y="3725577"/>
                    <a:ext cx="6843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𝑟</m:t>
                          </m:r>
                        </m:oMath>
                      </m:oMathPara>
                    </a14:m>
                    <a:endParaRPr lang="en-US" dirty="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8950" y="3725577"/>
                    <a:ext cx="684330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470702" y="3725577"/>
                    <a:ext cx="644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</m:oMath>
                      </m:oMathPara>
                    </a14:m>
                    <a:endParaRPr lang="en-US" dirty="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0702" y="3725577"/>
                    <a:ext cx="644348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4146339" y="3725577"/>
                    <a:ext cx="5816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𝑟</m:t>
                          </m:r>
                        </m:oMath>
                      </m:oMathPara>
                    </a14:m>
                    <a:endParaRPr lang="en-US" dirty="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6339" y="3725577"/>
                    <a:ext cx="581610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/>
            <p:cNvGrpSpPr/>
            <p:nvPr/>
          </p:nvGrpSpPr>
          <p:grpSpPr>
            <a:xfrm>
              <a:off x="2600969" y="4130923"/>
              <a:ext cx="4362005" cy="441117"/>
              <a:chOff x="2600969" y="4300742"/>
              <a:chExt cx="4362005" cy="4411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2600969" y="4300743"/>
                    <a:ext cx="516685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𝑨</m:t>
                          </m:r>
                        </m:oMath>
                      </m:oMathPara>
                    </a14:m>
                    <a:endParaRPr lang="en-US" sz="2200" b="1" dirty="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0969" y="4300743"/>
                    <a:ext cx="516685" cy="430887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4055837" y="4308143"/>
                    <a:ext cx="516685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𝑼</m:t>
                          </m:r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2200" b="1" dirty="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5837" y="4308143"/>
                    <a:ext cx="516685" cy="430887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5117158" y="4310972"/>
                    <a:ext cx="516685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𝚺</m:t>
                          </m:r>
                          <m:r>
                            <a:rPr lang="en-US" sz="2200" b="1" i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2200" b="1" dirty="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7158" y="4310972"/>
                    <a:ext cx="516685" cy="430887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446289" y="4300742"/>
                    <a:ext cx="516685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′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2200" b="1" dirty="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6289" y="4300742"/>
                    <a:ext cx="516685" cy="430887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1190" r="-5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3" name="Group 32"/>
          <p:cNvGrpSpPr/>
          <p:nvPr/>
        </p:nvGrpSpPr>
        <p:grpSpPr>
          <a:xfrm>
            <a:off x="1308110" y="4541030"/>
            <a:ext cx="6994531" cy="1804375"/>
            <a:chOff x="783773" y="1559921"/>
            <a:chExt cx="6994531" cy="1804375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3773" y="1559921"/>
              <a:ext cx="1323208" cy="180437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07550" y="1559921"/>
              <a:ext cx="1441978" cy="167966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60702" y="1559922"/>
              <a:ext cx="1061401" cy="7393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393398" y="1559921"/>
              <a:ext cx="2384906" cy="7393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2142151" y="2195859"/>
                  <a:ext cx="379751" cy="407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151" y="2195859"/>
                  <a:ext cx="379751" cy="40779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73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3426" y="150580"/>
                <a:ext cx="871769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SVD decomposition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dirty="0"/>
                  <a:t> is the eigenvector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𝑨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charset="0"/>
                          </a:rPr>
                          <m:t>𝑨</m:t>
                        </m:r>
                      </m:e>
                      <m:sup>
                        <m:r>
                          <a:rPr lang="en-US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w.r.t</a:t>
                </a:r>
                <a:r>
                  <a:rPr lang="en-US" i="1" dirty="0"/>
                  <a:t>.</a:t>
                </a:r>
                <a:r>
                  <a:rPr lang="en-US" dirty="0"/>
                  <a:t> its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largest eigenvalues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26" y="150580"/>
                <a:ext cx="8717694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839" t="-5556" r="-909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3426" y="1513413"/>
                <a:ext cx="8717694" cy="48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Clr>
                    <a:schemeClr val="accent2"/>
                  </a:buClr>
                  <a:buFont typeface="Arial" charset="0"/>
                  <a:buChar char="•"/>
                  <a:defRPr sz="2200">
                    <a:latin typeface="Helvetica" charset="0"/>
                    <a:ea typeface="Helvetica" charset="0"/>
                    <a:cs typeface="Helvetica" charset="0"/>
                  </a:defRPr>
                </a:lvl1pPr>
              </a:lstStyle>
              <a:p>
                <a:r>
                  <a:rPr lang="en-US" dirty="0"/>
                  <a:t>By defining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charset="0"/>
                          </a:rPr>
                          <m:t>𝑿</m:t>
                        </m:r>
                      </m:e>
                    </m:acc>
                    <m:r>
                      <a:rPr lang="en-US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>
                            <a:latin typeface="Cambria Math" charset="0"/>
                          </a:rPr>
                          <m:t>, ⋯,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</m:d>
                          </m:sup>
                        </m:sSup>
                        <m:r>
                          <a:rPr lang="en-US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we can see that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26" y="1513413"/>
                <a:ext cx="8717694" cy="480966"/>
              </a:xfrm>
              <a:prstGeom prst="rect">
                <a:avLst/>
              </a:prstGeom>
              <a:blipFill rotWithShape="0">
                <a:blip r:embed="rId3"/>
                <a:stretch>
                  <a:fillRect l="-839" t="-1266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24883" y="2147910"/>
                <a:ext cx="4587986" cy="548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𝑿</m:t>
                        </m:r>
                      </m:e>
                    </m:acc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accPr>
                          <m:e>
                            <m:r>
                              <a:rPr lang="en-US" sz="2200" b="1" i="1" smtClean="0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𝑛</m:t>
                        </m:r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b="1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  <a:ea typeface="Helvetica" charset="0"/>
                                            <a:cs typeface="Helvetica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  <a:ea typeface="Helvetica" charset="0"/>
                                            <a:cs typeface="Helvetica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2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200" b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883" y="2147910"/>
                <a:ext cx="4587986" cy="5480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53513" y="4437211"/>
                <a:ext cx="7256790" cy="9402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If we do SVD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, we can obtain the principal directions of the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513" y="4437211"/>
                <a:ext cx="7256790" cy="940257"/>
              </a:xfrm>
              <a:prstGeom prst="rect">
                <a:avLst/>
              </a:prstGeom>
              <a:blipFill rotWithShape="0">
                <a:blip r:embed="rId5"/>
                <a:stretch>
                  <a:fillRect l="-1006" t="-2564" r="-1509" b="-44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5775" y="2852459"/>
                <a:ext cx="45879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𝑁</m:t>
                    </m:r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⋅</m:t>
                    </m:r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  <m:r>
                      <a:rPr lang="en-US" sz="2200" b="1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</m:oMath>
                </a14:m>
                <a:r>
                  <a:rPr lang="en-US" sz="2200" b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75" y="2852459"/>
                <a:ext cx="458798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4617" y="3393798"/>
                <a:ext cx="811458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which has the same eigenvectors as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  <a:ea typeface="Helvetica" charset="0"/>
                        <a:cs typeface="Helvetica" charset="0"/>
                      </a:rPr>
                      <m:t>𝑺</m:t>
                    </m:r>
                  </m:oMath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7" y="3393798"/>
                <a:ext cx="8114583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977"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21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animBg="1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Perspective 1: Minimizing Reconstruction Error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Perspective 2: Maximizing Variance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Perspective 3: SVD</a:t>
            </a:r>
          </a:p>
          <a:p>
            <a:pPr lvl="1"/>
            <a:r>
              <a:rPr lang="en-US" dirty="0"/>
              <a:t>Other Applications of PCA</a:t>
            </a:r>
          </a:p>
        </p:txBody>
      </p:sp>
    </p:spTree>
    <p:extLst>
      <p:ext uri="{BB962C8B-B14F-4D97-AF65-F5344CB8AC3E}">
        <p14:creationId xmlns:p14="http://schemas.microsoft.com/office/powerpoint/2010/main" val="301493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Compression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10/24/25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131" y="2372002"/>
            <a:ext cx="5328194" cy="4016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3434" y="869879"/>
                <a:ext cx="81015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Divide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372×492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image below into many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1</m:t>
                    </m:r>
                    <m:r>
                      <a:rPr lang="en-US" sz="2200" i="1">
                        <a:latin typeface="Cambria Math" charset="0"/>
                        <a:ea typeface="Helvetica" charset="0"/>
                        <a:cs typeface="Helvetica" charset="0"/>
                      </a:rPr>
                      <m:t>2×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1</m:t>
                    </m:r>
                    <m:r>
                      <a:rPr lang="en-US" sz="2200" i="1">
                        <a:latin typeface="Cambria Math" charset="0"/>
                        <a:ea typeface="Helvetica" charset="0"/>
                        <a:cs typeface="Helvetica" charset="0"/>
                      </a:rPr>
                      <m:t>2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patches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34" y="869879"/>
                <a:ext cx="8101521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978"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24468" y="1318323"/>
            <a:ext cx="8101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Wingdings" charset="2"/>
              <a:buChar char="Ø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Each patch is viewed as an data instance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468" y="1826190"/>
            <a:ext cx="8101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Wingdings" charset="2"/>
              <a:buChar char="Ø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Performing PCA on the patches</a:t>
            </a:r>
          </a:p>
        </p:txBody>
      </p:sp>
    </p:spTree>
    <p:extLst>
      <p:ext uri="{BB962C8B-B14F-4D97-AF65-F5344CB8AC3E}">
        <p14:creationId xmlns:p14="http://schemas.microsoft.com/office/powerpoint/2010/main" val="1126543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804" y="248196"/>
            <a:ext cx="3750492" cy="281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640" y="3942166"/>
            <a:ext cx="4503661" cy="22552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468" y="1331464"/>
            <a:ext cx="370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>
                <a:latin typeface="Helvetica" charset="0"/>
                <a:ea typeface="Helvetica" charset="0"/>
                <a:cs typeface="Helvetica" charset="0"/>
              </a:rPr>
              <a:t>Reconstruction Error vs # PCA components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468" y="4898187"/>
            <a:ext cx="315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>
                <a:latin typeface="Helvetica" charset="0"/>
                <a:ea typeface="Helvetica" charset="0"/>
                <a:cs typeface="Helvetica" charset="0"/>
              </a:rPr>
              <a:t>Illustration of the top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6 PCA components</a:t>
            </a:r>
          </a:p>
        </p:txBody>
      </p:sp>
    </p:spTree>
    <p:extLst>
      <p:ext uri="{BB962C8B-B14F-4D97-AF65-F5344CB8AC3E}">
        <p14:creationId xmlns:p14="http://schemas.microsoft.com/office/powerpoint/2010/main" val="15797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1" y="1332236"/>
            <a:ext cx="3982720" cy="2987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49" y="1332236"/>
            <a:ext cx="3935191" cy="3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6990" y="4493758"/>
            <a:ext cx="330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Reconstruction </a:t>
            </a:r>
            <a:r>
              <a:rPr lang="en-US">
                <a:latin typeface="Helvetica" charset="0"/>
                <a:ea typeface="Helvetica" charset="0"/>
                <a:cs typeface="Helvetica" charset="0"/>
              </a:rPr>
              <a:t>with the top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60 components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1772" y="4490564"/>
            <a:ext cx="328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>
                <a:latin typeface="Helvetica" charset="0"/>
                <a:ea typeface="Helvetica" charset="0"/>
                <a:cs typeface="Helvetica" charset="0"/>
              </a:rPr>
              <a:t>Reconstruction with the top 16 components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5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025" y="891612"/>
            <a:ext cx="8607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charset="0"/>
              <a:buChar char="•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The dimensionality of many types of data is very high, </a:t>
            </a:r>
            <a:r>
              <a:rPr lang="en-US" sz="2200" i="1" dirty="0">
                <a:latin typeface="Helvetica" charset="0"/>
                <a:ea typeface="Helvetica" charset="0"/>
                <a:cs typeface="Helvetica" charset="0"/>
              </a:rPr>
              <a:t>e.g.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, the dimension of each image below is as high 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024" y="3846992"/>
            <a:ext cx="8607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If we work on the raw data directly, the complexity of subsequent tasks (e.g. classification) could be extremely high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28950" y="1786694"/>
                <a:ext cx="28621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256×256=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65536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1786694"/>
                <a:ext cx="286218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97" y="2389843"/>
            <a:ext cx="6567508" cy="121843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028950" y="4630847"/>
            <a:ext cx="2163083" cy="1875361"/>
            <a:chOff x="2842054" y="4633784"/>
            <a:chExt cx="2163083" cy="1875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644574" y="6170591"/>
                  <a:ext cx="136056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/>
                  <a:r>
                    <a:rPr lang="en-US" sz="1600">
                      <a:latin typeface="Helvetica" charset="0"/>
                      <a:ea typeface="Helvetica" charset="0"/>
                      <a:cs typeface="Helvetica" charset="0"/>
                    </a:rPr>
                    <a:t>Dimension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𝑁</m:t>
                      </m:r>
                    </m:oMath>
                  </a14:m>
                  <a:endParaRPr lang="en-US" sz="1600" dirty="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4574" y="6170591"/>
                  <a:ext cx="1360563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91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/>
            <p:cNvGrpSpPr/>
            <p:nvPr/>
          </p:nvGrpSpPr>
          <p:grpSpPr>
            <a:xfrm>
              <a:off x="2842054" y="4633784"/>
              <a:ext cx="1980203" cy="1594021"/>
              <a:chOff x="2842054" y="4633784"/>
              <a:chExt cx="1980203" cy="159402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842054" y="4633784"/>
                <a:ext cx="1980203" cy="1594021"/>
                <a:chOff x="2842054" y="4633784"/>
                <a:chExt cx="1980203" cy="1594021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2842054" y="6227805"/>
                  <a:ext cx="198020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V="1">
                  <a:off x="2842054" y="4633784"/>
                  <a:ext cx="0" cy="15940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Freeform 23"/>
              <p:cNvSpPr/>
              <p:nvPr/>
            </p:nvSpPr>
            <p:spPr>
              <a:xfrm>
                <a:off x="2879124" y="4819135"/>
                <a:ext cx="1173892" cy="1396314"/>
              </a:xfrm>
              <a:custGeom>
                <a:avLst/>
                <a:gdLst>
                  <a:gd name="connsiteX0" fmla="*/ 0 w 1173892"/>
                  <a:gd name="connsiteY0" fmla="*/ 1396314 h 1396314"/>
                  <a:gd name="connsiteX1" fmla="*/ 259492 w 1173892"/>
                  <a:gd name="connsiteY1" fmla="*/ 1322173 h 1396314"/>
                  <a:gd name="connsiteX2" fmla="*/ 716692 w 1173892"/>
                  <a:gd name="connsiteY2" fmla="*/ 951470 h 1396314"/>
                  <a:gd name="connsiteX3" fmla="*/ 988541 w 1173892"/>
                  <a:gd name="connsiteY3" fmla="*/ 531341 h 1396314"/>
                  <a:gd name="connsiteX4" fmla="*/ 1124465 w 1173892"/>
                  <a:gd name="connsiteY4" fmla="*/ 210065 h 1396314"/>
                  <a:gd name="connsiteX5" fmla="*/ 1173892 w 1173892"/>
                  <a:gd name="connsiteY5" fmla="*/ 0 h 1396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3892" h="1396314">
                    <a:moveTo>
                      <a:pt x="0" y="1396314"/>
                    </a:moveTo>
                    <a:cubicBezTo>
                      <a:pt x="70021" y="1396314"/>
                      <a:pt x="140043" y="1396314"/>
                      <a:pt x="259492" y="1322173"/>
                    </a:cubicBezTo>
                    <a:cubicBezTo>
                      <a:pt x="378941" y="1248032"/>
                      <a:pt x="595184" y="1083275"/>
                      <a:pt x="716692" y="951470"/>
                    </a:cubicBezTo>
                    <a:cubicBezTo>
                      <a:pt x="838200" y="819665"/>
                      <a:pt x="920579" y="654908"/>
                      <a:pt x="988541" y="531341"/>
                    </a:cubicBezTo>
                    <a:cubicBezTo>
                      <a:pt x="1056503" y="407774"/>
                      <a:pt x="1093573" y="298622"/>
                      <a:pt x="1124465" y="210065"/>
                    </a:cubicBezTo>
                    <a:cubicBezTo>
                      <a:pt x="1155357" y="121508"/>
                      <a:pt x="1173892" y="0"/>
                      <a:pt x="1173892" y="0"/>
                    </a:cubicBezTo>
                  </a:path>
                </a:pathLst>
              </a:cu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090085" y="4790434"/>
                    <a:ext cx="61916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1600" dirty="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0085" y="4790434"/>
                    <a:ext cx="619167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39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" name="TextBox 29"/>
          <p:cNvSpPr txBox="1"/>
          <p:nvPr/>
        </p:nvSpPr>
        <p:spPr>
          <a:xfrm>
            <a:off x="5009153" y="5169551"/>
            <a:ext cx="2827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complexity of </a:t>
            </a:r>
            <a:r>
              <a:rPr lang="en-US">
                <a:latin typeface="Helvetica" charset="0"/>
                <a:ea typeface="Helvetica" charset="0"/>
                <a:cs typeface="Helvetica" charset="0"/>
              </a:rPr>
              <a:t>logistic regression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10/24/25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27744"/>
            <a:ext cx="4008162" cy="3014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54" y="1628504"/>
            <a:ext cx="4167824" cy="31133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0275" y="1086314"/>
            <a:ext cx="1789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Noisy Image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7350" y="1050572"/>
            <a:ext cx="2246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200" dirty="0" err="1">
                <a:latin typeface="Helvetica" charset="0"/>
                <a:ea typeface="Helvetica" charset="0"/>
                <a:cs typeface="Helvetica" charset="0"/>
              </a:rPr>
              <a:t>Denoised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0275" y="5404915"/>
            <a:ext cx="6935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Reconstructed from the top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15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186158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>
            <a:extLst>
              <a:ext uri="{FF2B5EF4-FFF2-40B4-BE49-F238E27FC236}">
                <a16:creationId xmlns:a16="http://schemas.microsoft.com/office/drawing/2014/main" id="{E4949A2A-C8B5-2840-90F5-BEF80EF6A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2276475"/>
            <a:ext cx="6624638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>
                <a:solidFill>
                  <a:schemeClr val="accent2"/>
                </a:solidFill>
                <a:cs typeface="Arial" panose="020B0604020202020204" pitchFamily="34" charset="0"/>
              </a:rPr>
              <a:t>Relevant Component Analysis (RCA)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>
                <a:solidFill>
                  <a:schemeClr val="accent2"/>
                </a:solidFill>
                <a:cs typeface="Arial" panose="020B0604020202020204" pitchFamily="34" charset="0"/>
              </a:rPr>
              <a:t>Fisher Discriminant analysis (FDA)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11CC4A7C-AB99-0343-A8C5-53FAF9066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54150"/>
            <a:ext cx="6624638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445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chemeClr val="bg1"/>
                </a:solidFill>
                <a:cs typeface="Arial" panose="020B0604020202020204" pitchFamily="34" charset="0"/>
              </a:rPr>
              <a:t>Are the maximal variance dimensions the relevant dimensions for preservation?</a:t>
            </a:r>
          </a:p>
        </p:txBody>
      </p:sp>
      <p:grpSp>
        <p:nvGrpSpPr>
          <p:cNvPr id="4101" name="Group 5">
            <a:extLst>
              <a:ext uri="{FF2B5EF4-FFF2-40B4-BE49-F238E27FC236}">
                <a16:creationId xmlns:a16="http://schemas.microsoft.com/office/drawing/2014/main" id="{2E9AD230-F80E-7646-ACEA-F66175149037}"/>
              </a:ext>
            </a:extLst>
          </p:cNvPr>
          <p:cNvGrpSpPr>
            <a:grpSpLocks/>
          </p:cNvGrpSpPr>
          <p:nvPr/>
        </p:nvGrpSpPr>
        <p:grpSpPr bwMode="auto">
          <a:xfrm rot="-1519871">
            <a:off x="4356100" y="3573463"/>
            <a:ext cx="4464050" cy="2305050"/>
            <a:chOff x="1383" y="2568"/>
            <a:chExt cx="2812" cy="1452"/>
          </a:xfrm>
        </p:grpSpPr>
        <p:sp>
          <p:nvSpPr>
            <p:cNvPr id="4102" name="Oval 6">
              <a:extLst>
                <a:ext uri="{FF2B5EF4-FFF2-40B4-BE49-F238E27FC236}">
                  <a16:creationId xmlns:a16="http://schemas.microsoft.com/office/drawing/2014/main" id="{6F0B24BB-3A63-CF48-94C0-AB132313C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3" name="Oval 7">
              <a:extLst>
                <a:ext uri="{FF2B5EF4-FFF2-40B4-BE49-F238E27FC236}">
                  <a16:creationId xmlns:a16="http://schemas.microsoft.com/office/drawing/2014/main" id="{16A9B437-E6C3-2446-B2C5-2BF5872D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4" name="Oval 8">
              <a:extLst>
                <a:ext uri="{FF2B5EF4-FFF2-40B4-BE49-F238E27FC236}">
                  <a16:creationId xmlns:a16="http://schemas.microsoft.com/office/drawing/2014/main" id="{75585C2B-AAAC-9746-8A2F-1B6B852FA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5" name="Oval 9">
              <a:extLst>
                <a:ext uri="{FF2B5EF4-FFF2-40B4-BE49-F238E27FC236}">
                  <a16:creationId xmlns:a16="http://schemas.microsoft.com/office/drawing/2014/main" id="{AA7F22B7-9F47-FD45-9801-C479E266B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Oval 10">
              <a:extLst>
                <a:ext uri="{FF2B5EF4-FFF2-40B4-BE49-F238E27FC236}">
                  <a16:creationId xmlns:a16="http://schemas.microsoft.com/office/drawing/2014/main" id="{9EE99146-0382-DE48-A163-BF20A1E9D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7" name="Oval 11">
              <a:extLst>
                <a:ext uri="{FF2B5EF4-FFF2-40B4-BE49-F238E27FC236}">
                  <a16:creationId xmlns:a16="http://schemas.microsoft.com/office/drawing/2014/main" id="{D0F41981-7C59-7447-95D9-B2E46D5B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Oval 12">
              <a:extLst>
                <a:ext uri="{FF2B5EF4-FFF2-40B4-BE49-F238E27FC236}">
                  <a16:creationId xmlns:a16="http://schemas.microsoft.com/office/drawing/2014/main" id="{B75C0219-C3E2-8145-B545-E8C4D6D43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9" name="Oval 13">
              <a:extLst>
                <a:ext uri="{FF2B5EF4-FFF2-40B4-BE49-F238E27FC236}">
                  <a16:creationId xmlns:a16="http://schemas.microsoft.com/office/drawing/2014/main" id="{46A194CB-5526-3646-BF07-B2A507BFE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0" name="Oval 14">
              <a:extLst>
                <a:ext uri="{FF2B5EF4-FFF2-40B4-BE49-F238E27FC236}">
                  <a16:creationId xmlns:a16="http://schemas.microsoft.com/office/drawing/2014/main" id="{F4DCC262-E847-E74D-9A9F-F73E1857B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1" name="Oval 15">
              <a:extLst>
                <a:ext uri="{FF2B5EF4-FFF2-40B4-BE49-F238E27FC236}">
                  <a16:creationId xmlns:a16="http://schemas.microsoft.com/office/drawing/2014/main" id="{3BCB8E5E-23B1-134D-91C7-FCD673B94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2" name="Oval 16">
              <a:extLst>
                <a:ext uri="{FF2B5EF4-FFF2-40B4-BE49-F238E27FC236}">
                  <a16:creationId xmlns:a16="http://schemas.microsoft.com/office/drawing/2014/main" id="{9791E573-D440-7D4E-9BE1-4404DBA13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Oval 17">
              <a:extLst>
                <a:ext uri="{FF2B5EF4-FFF2-40B4-BE49-F238E27FC236}">
                  <a16:creationId xmlns:a16="http://schemas.microsoft.com/office/drawing/2014/main" id="{ABA6A35A-00F5-C544-A06C-BDBDF6F9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4" name="Oval 18">
              <a:extLst>
                <a:ext uri="{FF2B5EF4-FFF2-40B4-BE49-F238E27FC236}">
                  <a16:creationId xmlns:a16="http://schemas.microsoft.com/office/drawing/2014/main" id="{68E2AF39-EB17-C243-90FA-3AE4B4D29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5" name="Oval 19">
              <a:extLst>
                <a:ext uri="{FF2B5EF4-FFF2-40B4-BE49-F238E27FC236}">
                  <a16:creationId xmlns:a16="http://schemas.microsoft.com/office/drawing/2014/main" id="{F95CCA91-1DDA-2E42-A7B8-4065E2C8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" name="Oval 20">
              <a:extLst>
                <a:ext uri="{FF2B5EF4-FFF2-40B4-BE49-F238E27FC236}">
                  <a16:creationId xmlns:a16="http://schemas.microsoft.com/office/drawing/2014/main" id="{2BECC7CF-54A9-6B4D-8338-12CDC695A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Oval 21">
              <a:extLst>
                <a:ext uri="{FF2B5EF4-FFF2-40B4-BE49-F238E27FC236}">
                  <a16:creationId xmlns:a16="http://schemas.microsoft.com/office/drawing/2014/main" id="{49A3B1CA-66E5-A343-84D6-84A0F3E51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8" name="Oval 22">
              <a:extLst>
                <a:ext uri="{FF2B5EF4-FFF2-40B4-BE49-F238E27FC236}">
                  <a16:creationId xmlns:a16="http://schemas.microsoft.com/office/drawing/2014/main" id="{A80182C4-E3A9-F547-B00B-F7A7C07B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9" name="Oval 23">
              <a:extLst>
                <a:ext uri="{FF2B5EF4-FFF2-40B4-BE49-F238E27FC236}">
                  <a16:creationId xmlns:a16="http://schemas.microsoft.com/office/drawing/2014/main" id="{6856220C-B5C6-8148-8060-DA330D1D5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Oval 24">
              <a:extLst>
                <a:ext uri="{FF2B5EF4-FFF2-40B4-BE49-F238E27FC236}">
                  <a16:creationId xmlns:a16="http://schemas.microsoft.com/office/drawing/2014/main" id="{7E3CA44E-A2F0-FC4E-A67D-81024DDE4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1" name="Oval 25">
              <a:extLst>
                <a:ext uri="{FF2B5EF4-FFF2-40B4-BE49-F238E27FC236}">
                  <a16:creationId xmlns:a16="http://schemas.microsoft.com/office/drawing/2014/main" id="{91C2B2EA-2592-914D-8AE9-1EC7B5D3C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Oval 26">
              <a:extLst>
                <a:ext uri="{FF2B5EF4-FFF2-40B4-BE49-F238E27FC236}">
                  <a16:creationId xmlns:a16="http://schemas.microsoft.com/office/drawing/2014/main" id="{2231AC0E-9D68-5447-902E-4BF45CAA1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Oval 27">
              <a:extLst>
                <a:ext uri="{FF2B5EF4-FFF2-40B4-BE49-F238E27FC236}">
                  <a16:creationId xmlns:a16="http://schemas.microsoft.com/office/drawing/2014/main" id="{5E14F76A-30BE-A343-AEF6-AF0812FA7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Oval 28">
              <a:extLst>
                <a:ext uri="{FF2B5EF4-FFF2-40B4-BE49-F238E27FC236}">
                  <a16:creationId xmlns:a16="http://schemas.microsoft.com/office/drawing/2014/main" id="{245EA018-A039-794A-9CBF-AD75AEF28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Oval 29">
              <a:extLst>
                <a:ext uri="{FF2B5EF4-FFF2-40B4-BE49-F238E27FC236}">
                  <a16:creationId xmlns:a16="http://schemas.microsoft.com/office/drawing/2014/main" id="{CE46850D-5F45-934C-9725-9992423D1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6" name="Oval 30">
              <a:extLst>
                <a:ext uri="{FF2B5EF4-FFF2-40B4-BE49-F238E27FC236}">
                  <a16:creationId xmlns:a16="http://schemas.microsoft.com/office/drawing/2014/main" id="{E787032C-9B31-2E40-B15A-C71EAF8AE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7" name="Oval 31">
              <a:extLst>
                <a:ext uri="{FF2B5EF4-FFF2-40B4-BE49-F238E27FC236}">
                  <a16:creationId xmlns:a16="http://schemas.microsoft.com/office/drawing/2014/main" id="{5BE864EA-CEC4-F641-9E31-CFC1A865D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Oval 32">
              <a:extLst>
                <a:ext uri="{FF2B5EF4-FFF2-40B4-BE49-F238E27FC236}">
                  <a16:creationId xmlns:a16="http://schemas.microsoft.com/office/drawing/2014/main" id="{78F65853-2201-C344-AAD6-BA47708F8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Oval 33">
              <a:extLst>
                <a:ext uri="{FF2B5EF4-FFF2-40B4-BE49-F238E27FC236}">
                  <a16:creationId xmlns:a16="http://schemas.microsoft.com/office/drawing/2014/main" id="{211A3DFB-1858-9846-9D9F-C495E30D4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Oval 34">
              <a:extLst>
                <a:ext uri="{FF2B5EF4-FFF2-40B4-BE49-F238E27FC236}">
                  <a16:creationId xmlns:a16="http://schemas.microsoft.com/office/drawing/2014/main" id="{3CBCEA41-C5A0-CF42-ADFF-F5DDE9FA3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Oval 35">
              <a:extLst>
                <a:ext uri="{FF2B5EF4-FFF2-40B4-BE49-F238E27FC236}">
                  <a16:creationId xmlns:a16="http://schemas.microsoft.com/office/drawing/2014/main" id="{26C0568D-4D09-CD4A-A2FB-C6D87C80F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Oval 36">
              <a:extLst>
                <a:ext uri="{FF2B5EF4-FFF2-40B4-BE49-F238E27FC236}">
                  <a16:creationId xmlns:a16="http://schemas.microsoft.com/office/drawing/2014/main" id="{55F32C65-719C-3B4C-BC7E-40A226D8A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3" name="Oval 37">
              <a:extLst>
                <a:ext uri="{FF2B5EF4-FFF2-40B4-BE49-F238E27FC236}">
                  <a16:creationId xmlns:a16="http://schemas.microsoft.com/office/drawing/2014/main" id="{F67E53B2-E4D8-D042-AF12-1149851ED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Oval 38">
              <a:extLst>
                <a:ext uri="{FF2B5EF4-FFF2-40B4-BE49-F238E27FC236}">
                  <a16:creationId xmlns:a16="http://schemas.microsoft.com/office/drawing/2014/main" id="{6EAAAB97-809A-2646-9CD8-B70BF75DB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Oval 39">
              <a:extLst>
                <a:ext uri="{FF2B5EF4-FFF2-40B4-BE49-F238E27FC236}">
                  <a16:creationId xmlns:a16="http://schemas.microsoft.com/office/drawing/2014/main" id="{C8157A61-6B5A-284D-9A0F-85A6C1169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6" name="Oval 40">
              <a:extLst>
                <a:ext uri="{FF2B5EF4-FFF2-40B4-BE49-F238E27FC236}">
                  <a16:creationId xmlns:a16="http://schemas.microsoft.com/office/drawing/2014/main" id="{C1443014-B1AB-1D49-A57E-AA18A89F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7" name="Oval 41">
              <a:extLst>
                <a:ext uri="{FF2B5EF4-FFF2-40B4-BE49-F238E27FC236}">
                  <a16:creationId xmlns:a16="http://schemas.microsoft.com/office/drawing/2014/main" id="{12EF0C36-39C4-C84C-A84C-96116477C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8" name="Oval 42">
              <a:extLst>
                <a:ext uri="{FF2B5EF4-FFF2-40B4-BE49-F238E27FC236}">
                  <a16:creationId xmlns:a16="http://schemas.microsoft.com/office/drawing/2014/main" id="{7A4EEE76-6489-4F46-AE48-78F36278A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9" name="Oval 43">
              <a:extLst>
                <a:ext uri="{FF2B5EF4-FFF2-40B4-BE49-F238E27FC236}">
                  <a16:creationId xmlns:a16="http://schemas.microsoft.com/office/drawing/2014/main" id="{51AD03CC-A1DE-F943-A2B0-BE7752D16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0" name="Oval 44">
              <a:extLst>
                <a:ext uri="{FF2B5EF4-FFF2-40B4-BE49-F238E27FC236}">
                  <a16:creationId xmlns:a16="http://schemas.microsoft.com/office/drawing/2014/main" id="{23A7E967-17E7-D344-9675-7DB218D66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1" name="Oval 45">
              <a:extLst>
                <a:ext uri="{FF2B5EF4-FFF2-40B4-BE49-F238E27FC236}">
                  <a16:creationId xmlns:a16="http://schemas.microsoft.com/office/drawing/2014/main" id="{ED7CE89B-46E3-6B4F-B3AB-624F11FBA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2" name="Oval 46">
              <a:extLst>
                <a:ext uri="{FF2B5EF4-FFF2-40B4-BE49-F238E27FC236}">
                  <a16:creationId xmlns:a16="http://schemas.microsoft.com/office/drawing/2014/main" id="{A8E6A9AF-29CD-7343-A1B3-DB7E14463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3" name="Oval 47">
              <a:extLst>
                <a:ext uri="{FF2B5EF4-FFF2-40B4-BE49-F238E27FC236}">
                  <a16:creationId xmlns:a16="http://schemas.microsoft.com/office/drawing/2014/main" id="{D2C77B9D-B342-AC4C-88D2-AA8E9FD18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4" name="Oval 48">
              <a:extLst>
                <a:ext uri="{FF2B5EF4-FFF2-40B4-BE49-F238E27FC236}">
                  <a16:creationId xmlns:a16="http://schemas.microsoft.com/office/drawing/2014/main" id="{DF90395C-F770-3741-BB8A-607F6D007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5" name="Oval 49">
              <a:extLst>
                <a:ext uri="{FF2B5EF4-FFF2-40B4-BE49-F238E27FC236}">
                  <a16:creationId xmlns:a16="http://schemas.microsoft.com/office/drawing/2014/main" id="{95C50B14-D3D2-4948-937A-707B13C9A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6" name="Oval 50">
              <a:extLst>
                <a:ext uri="{FF2B5EF4-FFF2-40B4-BE49-F238E27FC236}">
                  <a16:creationId xmlns:a16="http://schemas.microsoft.com/office/drawing/2014/main" id="{5D83A32B-E02F-DC46-B199-564174B4C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7" name="Oval 51">
              <a:extLst>
                <a:ext uri="{FF2B5EF4-FFF2-40B4-BE49-F238E27FC236}">
                  <a16:creationId xmlns:a16="http://schemas.microsoft.com/office/drawing/2014/main" id="{329869F1-9566-8F49-9B3B-293F467DF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8" name="Oval 52">
              <a:extLst>
                <a:ext uri="{FF2B5EF4-FFF2-40B4-BE49-F238E27FC236}">
                  <a16:creationId xmlns:a16="http://schemas.microsoft.com/office/drawing/2014/main" id="{4C95672F-F494-6145-B134-DF21273FB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9" name="Oval 53">
              <a:extLst>
                <a:ext uri="{FF2B5EF4-FFF2-40B4-BE49-F238E27FC236}">
                  <a16:creationId xmlns:a16="http://schemas.microsoft.com/office/drawing/2014/main" id="{3F71A775-E61E-9846-959D-1BD81331C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0" name="Oval 54">
              <a:extLst>
                <a:ext uri="{FF2B5EF4-FFF2-40B4-BE49-F238E27FC236}">
                  <a16:creationId xmlns:a16="http://schemas.microsoft.com/office/drawing/2014/main" id="{F8E6C278-197C-4F46-9BA8-4413E60D2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1" name="Oval 55">
              <a:extLst>
                <a:ext uri="{FF2B5EF4-FFF2-40B4-BE49-F238E27FC236}">
                  <a16:creationId xmlns:a16="http://schemas.microsoft.com/office/drawing/2014/main" id="{FCA45D30-2896-704A-8167-737F5E242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2" name="Oval 56">
              <a:extLst>
                <a:ext uri="{FF2B5EF4-FFF2-40B4-BE49-F238E27FC236}">
                  <a16:creationId xmlns:a16="http://schemas.microsoft.com/office/drawing/2014/main" id="{CF51D12D-E735-7E45-AF71-F7D9A6E41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3" name="Oval 57">
              <a:extLst>
                <a:ext uri="{FF2B5EF4-FFF2-40B4-BE49-F238E27FC236}">
                  <a16:creationId xmlns:a16="http://schemas.microsoft.com/office/drawing/2014/main" id="{769435A4-AB42-8440-84F9-799AB75CF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4" name="Oval 58">
              <a:extLst>
                <a:ext uri="{FF2B5EF4-FFF2-40B4-BE49-F238E27FC236}">
                  <a16:creationId xmlns:a16="http://schemas.microsoft.com/office/drawing/2014/main" id="{BB2C0E60-AF94-214D-99DD-6D0669658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5" name="Oval 59">
              <a:extLst>
                <a:ext uri="{FF2B5EF4-FFF2-40B4-BE49-F238E27FC236}">
                  <a16:creationId xmlns:a16="http://schemas.microsoft.com/office/drawing/2014/main" id="{0781B91C-ABF9-584F-B079-9B31D9C21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6" name="Oval 60">
              <a:extLst>
                <a:ext uri="{FF2B5EF4-FFF2-40B4-BE49-F238E27FC236}">
                  <a16:creationId xmlns:a16="http://schemas.microsoft.com/office/drawing/2014/main" id="{94EE6DB6-755B-4B41-B630-47C496B8A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" name="Oval 61">
              <a:extLst>
                <a:ext uri="{FF2B5EF4-FFF2-40B4-BE49-F238E27FC236}">
                  <a16:creationId xmlns:a16="http://schemas.microsoft.com/office/drawing/2014/main" id="{D6765C3E-9EB7-0C44-8273-CE5A0122D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8" name="Oval 62">
              <a:extLst>
                <a:ext uri="{FF2B5EF4-FFF2-40B4-BE49-F238E27FC236}">
                  <a16:creationId xmlns:a16="http://schemas.microsoft.com/office/drawing/2014/main" id="{BBE3BD87-78FF-A641-BFBF-ACC216744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9" name="Oval 63">
              <a:extLst>
                <a:ext uri="{FF2B5EF4-FFF2-40B4-BE49-F238E27FC236}">
                  <a16:creationId xmlns:a16="http://schemas.microsoft.com/office/drawing/2014/main" id="{59C81917-002C-F849-B014-FED58D1B2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0" name="Oval 64">
              <a:extLst>
                <a:ext uri="{FF2B5EF4-FFF2-40B4-BE49-F238E27FC236}">
                  <a16:creationId xmlns:a16="http://schemas.microsoft.com/office/drawing/2014/main" id="{00D40C7E-B838-C54E-A626-9541812B0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1" name="Oval 65">
              <a:extLst>
                <a:ext uri="{FF2B5EF4-FFF2-40B4-BE49-F238E27FC236}">
                  <a16:creationId xmlns:a16="http://schemas.microsoft.com/office/drawing/2014/main" id="{C09B928E-7F23-AB45-89B3-4DE87A766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2" name="Oval 66">
              <a:extLst>
                <a:ext uri="{FF2B5EF4-FFF2-40B4-BE49-F238E27FC236}">
                  <a16:creationId xmlns:a16="http://schemas.microsoft.com/office/drawing/2014/main" id="{C86FB0ED-919C-8741-8E1C-5F63ADED7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3" name="Oval 67">
              <a:extLst>
                <a:ext uri="{FF2B5EF4-FFF2-40B4-BE49-F238E27FC236}">
                  <a16:creationId xmlns:a16="http://schemas.microsoft.com/office/drawing/2014/main" id="{20F4E011-CA94-5044-BE2C-10D7AE61D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4" name="Oval 68">
              <a:extLst>
                <a:ext uri="{FF2B5EF4-FFF2-40B4-BE49-F238E27FC236}">
                  <a16:creationId xmlns:a16="http://schemas.microsoft.com/office/drawing/2014/main" id="{350F305B-9970-2C47-87E9-9A89BB41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5" name="Oval 69">
              <a:extLst>
                <a:ext uri="{FF2B5EF4-FFF2-40B4-BE49-F238E27FC236}">
                  <a16:creationId xmlns:a16="http://schemas.microsoft.com/office/drawing/2014/main" id="{8E8325D8-933E-3A49-A3D5-2E324A7FB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6" name="Oval 70">
              <a:extLst>
                <a:ext uri="{FF2B5EF4-FFF2-40B4-BE49-F238E27FC236}">
                  <a16:creationId xmlns:a16="http://schemas.microsoft.com/office/drawing/2014/main" id="{7CA582A3-68FF-A94A-9BF4-D23942902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7" name="Oval 71">
              <a:extLst>
                <a:ext uri="{FF2B5EF4-FFF2-40B4-BE49-F238E27FC236}">
                  <a16:creationId xmlns:a16="http://schemas.microsoft.com/office/drawing/2014/main" id="{F17A6F2C-5018-B346-AB44-A63B2F354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8" name="Oval 72">
              <a:extLst>
                <a:ext uri="{FF2B5EF4-FFF2-40B4-BE49-F238E27FC236}">
                  <a16:creationId xmlns:a16="http://schemas.microsoft.com/office/drawing/2014/main" id="{59E266B5-6D13-E947-81F0-03873625B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9" name="Oval 73">
              <a:extLst>
                <a:ext uri="{FF2B5EF4-FFF2-40B4-BE49-F238E27FC236}">
                  <a16:creationId xmlns:a16="http://schemas.microsoft.com/office/drawing/2014/main" id="{2779C2E8-C3D4-894F-A017-139059371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0" name="Oval 74">
              <a:extLst>
                <a:ext uri="{FF2B5EF4-FFF2-40B4-BE49-F238E27FC236}">
                  <a16:creationId xmlns:a16="http://schemas.microsoft.com/office/drawing/2014/main" id="{EDEFB3E4-0034-CB46-9B61-21669AA10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1" name="Oval 75">
              <a:extLst>
                <a:ext uri="{FF2B5EF4-FFF2-40B4-BE49-F238E27FC236}">
                  <a16:creationId xmlns:a16="http://schemas.microsoft.com/office/drawing/2014/main" id="{D3DBD9A1-3CF8-FC43-9DA6-DCD65088D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2" name="Oval 76">
              <a:extLst>
                <a:ext uri="{FF2B5EF4-FFF2-40B4-BE49-F238E27FC236}">
                  <a16:creationId xmlns:a16="http://schemas.microsoft.com/office/drawing/2014/main" id="{A058C2D7-D4F5-1440-BCBE-D34BAAA6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3" name="Oval 77">
              <a:extLst>
                <a:ext uri="{FF2B5EF4-FFF2-40B4-BE49-F238E27FC236}">
                  <a16:creationId xmlns:a16="http://schemas.microsoft.com/office/drawing/2014/main" id="{7C1C22D7-3254-9C41-8364-5D2EA5D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4" name="Oval 78">
              <a:extLst>
                <a:ext uri="{FF2B5EF4-FFF2-40B4-BE49-F238E27FC236}">
                  <a16:creationId xmlns:a16="http://schemas.microsoft.com/office/drawing/2014/main" id="{C58DC4BC-545F-CD47-B859-8682AB1FB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5" name="Oval 79">
              <a:extLst>
                <a:ext uri="{FF2B5EF4-FFF2-40B4-BE49-F238E27FC236}">
                  <a16:creationId xmlns:a16="http://schemas.microsoft.com/office/drawing/2014/main" id="{8A442B25-2120-3842-931C-DB5307A49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6" name="Oval 80">
              <a:extLst>
                <a:ext uri="{FF2B5EF4-FFF2-40B4-BE49-F238E27FC236}">
                  <a16:creationId xmlns:a16="http://schemas.microsoft.com/office/drawing/2014/main" id="{D44BFD0C-0667-0C41-97A3-D511E4F26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7" name="Oval 81">
              <a:extLst>
                <a:ext uri="{FF2B5EF4-FFF2-40B4-BE49-F238E27FC236}">
                  <a16:creationId xmlns:a16="http://schemas.microsoft.com/office/drawing/2014/main" id="{F0578C15-DE85-2644-916D-3F35822D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8" name="Oval 82">
              <a:extLst>
                <a:ext uri="{FF2B5EF4-FFF2-40B4-BE49-F238E27FC236}">
                  <a16:creationId xmlns:a16="http://schemas.microsoft.com/office/drawing/2014/main" id="{8C9F51B1-4153-6543-9BDD-7766C5C00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9" name="Oval 83">
              <a:extLst>
                <a:ext uri="{FF2B5EF4-FFF2-40B4-BE49-F238E27FC236}">
                  <a16:creationId xmlns:a16="http://schemas.microsoft.com/office/drawing/2014/main" id="{D524B5F2-DBE5-F34E-B3F1-FF40EF99A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0" name="Oval 84">
              <a:extLst>
                <a:ext uri="{FF2B5EF4-FFF2-40B4-BE49-F238E27FC236}">
                  <a16:creationId xmlns:a16="http://schemas.microsoft.com/office/drawing/2014/main" id="{E84D07FA-262B-4F41-B38C-86F8F0743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1" name="Oval 85">
              <a:extLst>
                <a:ext uri="{FF2B5EF4-FFF2-40B4-BE49-F238E27FC236}">
                  <a16:creationId xmlns:a16="http://schemas.microsoft.com/office/drawing/2014/main" id="{B3A3F648-F2C8-AB46-8BD0-001A8AAB3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2" name="Oval 86">
              <a:extLst>
                <a:ext uri="{FF2B5EF4-FFF2-40B4-BE49-F238E27FC236}">
                  <a16:creationId xmlns:a16="http://schemas.microsoft.com/office/drawing/2014/main" id="{B0BC6595-EE5C-6045-9A44-D5660B3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3" name="Oval 87">
              <a:extLst>
                <a:ext uri="{FF2B5EF4-FFF2-40B4-BE49-F238E27FC236}">
                  <a16:creationId xmlns:a16="http://schemas.microsoft.com/office/drawing/2014/main" id="{E44BA75B-EBD5-164F-BEEF-03C3B9F9B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4" name="Oval 88">
              <a:extLst>
                <a:ext uri="{FF2B5EF4-FFF2-40B4-BE49-F238E27FC236}">
                  <a16:creationId xmlns:a16="http://schemas.microsoft.com/office/drawing/2014/main" id="{0DBE2D49-3414-214B-8A2B-9E09CD2DF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5" name="Oval 89">
              <a:extLst>
                <a:ext uri="{FF2B5EF4-FFF2-40B4-BE49-F238E27FC236}">
                  <a16:creationId xmlns:a16="http://schemas.microsoft.com/office/drawing/2014/main" id="{08B1F91A-A867-6649-BFBB-64D3D4360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6" name="Oval 90">
              <a:extLst>
                <a:ext uri="{FF2B5EF4-FFF2-40B4-BE49-F238E27FC236}">
                  <a16:creationId xmlns:a16="http://schemas.microsoft.com/office/drawing/2014/main" id="{56600248-FB59-F348-A008-59DC52595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7" name="Oval 91">
              <a:extLst>
                <a:ext uri="{FF2B5EF4-FFF2-40B4-BE49-F238E27FC236}">
                  <a16:creationId xmlns:a16="http://schemas.microsoft.com/office/drawing/2014/main" id="{6918598F-1DDE-B948-B80F-540E18BC9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8" name="Oval 92">
              <a:extLst>
                <a:ext uri="{FF2B5EF4-FFF2-40B4-BE49-F238E27FC236}">
                  <a16:creationId xmlns:a16="http://schemas.microsoft.com/office/drawing/2014/main" id="{2AF98D81-D2A0-F545-B216-4C0C04B4D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9" name="Oval 93">
              <a:extLst>
                <a:ext uri="{FF2B5EF4-FFF2-40B4-BE49-F238E27FC236}">
                  <a16:creationId xmlns:a16="http://schemas.microsoft.com/office/drawing/2014/main" id="{49AC2F5C-0A57-F447-AE1F-7F65D9898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0" name="Oval 94">
              <a:extLst>
                <a:ext uri="{FF2B5EF4-FFF2-40B4-BE49-F238E27FC236}">
                  <a16:creationId xmlns:a16="http://schemas.microsoft.com/office/drawing/2014/main" id="{395F6455-760A-714E-916B-A90F53C38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1" name="Oval 95">
              <a:extLst>
                <a:ext uri="{FF2B5EF4-FFF2-40B4-BE49-F238E27FC236}">
                  <a16:creationId xmlns:a16="http://schemas.microsoft.com/office/drawing/2014/main" id="{74215026-69DB-6748-8D59-D91B5EBB5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2" name="Oval 96">
              <a:extLst>
                <a:ext uri="{FF2B5EF4-FFF2-40B4-BE49-F238E27FC236}">
                  <a16:creationId xmlns:a16="http://schemas.microsoft.com/office/drawing/2014/main" id="{92B7ECF8-7250-2148-80DB-0A5695195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3" name="Oval 97">
              <a:extLst>
                <a:ext uri="{FF2B5EF4-FFF2-40B4-BE49-F238E27FC236}">
                  <a16:creationId xmlns:a16="http://schemas.microsoft.com/office/drawing/2014/main" id="{B82ECC12-0952-9841-9C0B-19E4DBE9F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4" name="Oval 98">
              <a:extLst>
                <a:ext uri="{FF2B5EF4-FFF2-40B4-BE49-F238E27FC236}">
                  <a16:creationId xmlns:a16="http://schemas.microsoft.com/office/drawing/2014/main" id="{F49F8A50-D237-FC4A-9997-C6181D50A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5" name="Oval 99">
              <a:extLst>
                <a:ext uri="{FF2B5EF4-FFF2-40B4-BE49-F238E27FC236}">
                  <a16:creationId xmlns:a16="http://schemas.microsoft.com/office/drawing/2014/main" id="{72904395-8598-3349-9E4F-388EAC06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6" name="Oval 100">
              <a:extLst>
                <a:ext uri="{FF2B5EF4-FFF2-40B4-BE49-F238E27FC236}">
                  <a16:creationId xmlns:a16="http://schemas.microsoft.com/office/drawing/2014/main" id="{78E69396-799D-7440-B9DB-70FA64715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7" name="Oval 101">
              <a:extLst>
                <a:ext uri="{FF2B5EF4-FFF2-40B4-BE49-F238E27FC236}">
                  <a16:creationId xmlns:a16="http://schemas.microsoft.com/office/drawing/2014/main" id="{5F1152A0-361B-1840-9A2D-E1FB0D0D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8" name="Oval 102">
              <a:extLst>
                <a:ext uri="{FF2B5EF4-FFF2-40B4-BE49-F238E27FC236}">
                  <a16:creationId xmlns:a16="http://schemas.microsoft.com/office/drawing/2014/main" id="{ABC691C7-4225-BE47-B3E8-8640B5275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" name="Oval 103">
              <a:extLst>
                <a:ext uri="{FF2B5EF4-FFF2-40B4-BE49-F238E27FC236}">
                  <a16:creationId xmlns:a16="http://schemas.microsoft.com/office/drawing/2014/main" id="{EEA2F7A0-BC3D-D742-B14D-4C93CFDD0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" name="Oval 104">
              <a:extLst>
                <a:ext uri="{FF2B5EF4-FFF2-40B4-BE49-F238E27FC236}">
                  <a16:creationId xmlns:a16="http://schemas.microsoft.com/office/drawing/2014/main" id="{C5AAACFE-5C34-CC42-829D-E9DA2D7C4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" name="Oval 105">
              <a:extLst>
                <a:ext uri="{FF2B5EF4-FFF2-40B4-BE49-F238E27FC236}">
                  <a16:creationId xmlns:a16="http://schemas.microsoft.com/office/drawing/2014/main" id="{8C972CA4-C93F-E443-ABDF-0E81D6EAC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" name="Oval 106">
              <a:extLst>
                <a:ext uri="{FF2B5EF4-FFF2-40B4-BE49-F238E27FC236}">
                  <a16:creationId xmlns:a16="http://schemas.microsoft.com/office/drawing/2014/main" id="{FB7C2A41-5BBC-B145-8956-FB93060C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" name="Oval 107">
              <a:extLst>
                <a:ext uri="{FF2B5EF4-FFF2-40B4-BE49-F238E27FC236}">
                  <a16:creationId xmlns:a16="http://schemas.microsoft.com/office/drawing/2014/main" id="{C72D5E4E-78D8-B64C-AE4F-C1BFA476B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" name="Oval 108">
              <a:extLst>
                <a:ext uri="{FF2B5EF4-FFF2-40B4-BE49-F238E27FC236}">
                  <a16:creationId xmlns:a16="http://schemas.microsoft.com/office/drawing/2014/main" id="{869C56AB-3F3D-D24F-95B4-4AB4C2156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5" name="Oval 109">
              <a:extLst>
                <a:ext uri="{FF2B5EF4-FFF2-40B4-BE49-F238E27FC236}">
                  <a16:creationId xmlns:a16="http://schemas.microsoft.com/office/drawing/2014/main" id="{AB6660DE-79B0-5746-B113-1431ED639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6" name="Oval 110">
              <a:extLst>
                <a:ext uri="{FF2B5EF4-FFF2-40B4-BE49-F238E27FC236}">
                  <a16:creationId xmlns:a16="http://schemas.microsoft.com/office/drawing/2014/main" id="{28521D6F-4177-454E-9CCD-74CAA10A1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7" name="Oval 111">
              <a:extLst>
                <a:ext uri="{FF2B5EF4-FFF2-40B4-BE49-F238E27FC236}">
                  <a16:creationId xmlns:a16="http://schemas.microsoft.com/office/drawing/2014/main" id="{610A0F74-111A-BB4E-AB10-349CA7565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8" name="Oval 112">
              <a:extLst>
                <a:ext uri="{FF2B5EF4-FFF2-40B4-BE49-F238E27FC236}">
                  <a16:creationId xmlns:a16="http://schemas.microsoft.com/office/drawing/2014/main" id="{E554F995-E259-1143-86E3-79304D72E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9" name="Oval 113">
              <a:extLst>
                <a:ext uri="{FF2B5EF4-FFF2-40B4-BE49-F238E27FC236}">
                  <a16:creationId xmlns:a16="http://schemas.microsoft.com/office/drawing/2014/main" id="{E8FC9D25-316B-924D-8FFB-B5DD18793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0" name="Oval 114">
              <a:extLst>
                <a:ext uri="{FF2B5EF4-FFF2-40B4-BE49-F238E27FC236}">
                  <a16:creationId xmlns:a16="http://schemas.microsoft.com/office/drawing/2014/main" id="{ECC9A248-5403-A34A-B785-B07F226FB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1" name="Oval 115">
              <a:extLst>
                <a:ext uri="{FF2B5EF4-FFF2-40B4-BE49-F238E27FC236}">
                  <a16:creationId xmlns:a16="http://schemas.microsoft.com/office/drawing/2014/main" id="{AF03563B-6A5D-B943-9E29-FA04B0030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2" name="Oval 116">
              <a:extLst>
                <a:ext uri="{FF2B5EF4-FFF2-40B4-BE49-F238E27FC236}">
                  <a16:creationId xmlns:a16="http://schemas.microsoft.com/office/drawing/2014/main" id="{BF7A41FB-63AB-CD48-8C6B-335AFCD9F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3" name="Oval 117">
              <a:extLst>
                <a:ext uri="{FF2B5EF4-FFF2-40B4-BE49-F238E27FC236}">
                  <a16:creationId xmlns:a16="http://schemas.microsoft.com/office/drawing/2014/main" id="{B38F82AE-5815-7A4D-B429-CBA61C307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4" name="Oval 118">
              <a:extLst>
                <a:ext uri="{FF2B5EF4-FFF2-40B4-BE49-F238E27FC236}">
                  <a16:creationId xmlns:a16="http://schemas.microsoft.com/office/drawing/2014/main" id="{94790E86-C492-7746-87E7-6760184D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5" name="Oval 119">
              <a:extLst>
                <a:ext uri="{FF2B5EF4-FFF2-40B4-BE49-F238E27FC236}">
                  <a16:creationId xmlns:a16="http://schemas.microsoft.com/office/drawing/2014/main" id="{4F116E19-9294-5C45-ADF0-BAC8D7C0B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6" name="Oval 120">
              <a:extLst>
                <a:ext uri="{FF2B5EF4-FFF2-40B4-BE49-F238E27FC236}">
                  <a16:creationId xmlns:a16="http://schemas.microsoft.com/office/drawing/2014/main" id="{6432ECD9-ADFE-004C-888D-C90CB3DB7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7" name="Oval 121">
              <a:extLst>
                <a:ext uri="{FF2B5EF4-FFF2-40B4-BE49-F238E27FC236}">
                  <a16:creationId xmlns:a16="http://schemas.microsoft.com/office/drawing/2014/main" id="{279002BB-B214-0144-83A7-018AA12FE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8" name="Oval 122">
              <a:extLst>
                <a:ext uri="{FF2B5EF4-FFF2-40B4-BE49-F238E27FC236}">
                  <a16:creationId xmlns:a16="http://schemas.microsoft.com/office/drawing/2014/main" id="{0ED0E642-56B8-0D4C-B13D-16EAEF11E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9" name="Oval 123">
              <a:extLst>
                <a:ext uri="{FF2B5EF4-FFF2-40B4-BE49-F238E27FC236}">
                  <a16:creationId xmlns:a16="http://schemas.microsoft.com/office/drawing/2014/main" id="{EAE91051-114D-8F4E-BAB6-CD3BC7A19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0" name="Oval 124">
              <a:extLst>
                <a:ext uri="{FF2B5EF4-FFF2-40B4-BE49-F238E27FC236}">
                  <a16:creationId xmlns:a16="http://schemas.microsoft.com/office/drawing/2014/main" id="{D8F70DB7-4D09-B347-9A4E-C96F42BAF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1" name="Oval 125">
              <a:extLst>
                <a:ext uri="{FF2B5EF4-FFF2-40B4-BE49-F238E27FC236}">
                  <a16:creationId xmlns:a16="http://schemas.microsoft.com/office/drawing/2014/main" id="{744EF66D-889C-624C-A0E7-28396D022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2" name="Oval 126">
              <a:extLst>
                <a:ext uri="{FF2B5EF4-FFF2-40B4-BE49-F238E27FC236}">
                  <a16:creationId xmlns:a16="http://schemas.microsoft.com/office/drawing/2014/main" id="{0C6D6DFB-536A-8849-8D62-C4330CF57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3" name="Oval 127">
              <a:extLst>
                <a:ext uri="{FF2B5EF4-FFF2-40B4-BE49-F238E27FC236}">
                  <a16:creationId xmlns:a16="http://schemas.microsoft.com/office/drawing/2014/main" id="{8058E407-D3BC-FB47-84CE-4AC7BC77A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4" name="Oval 128">
              <a:extLst>
                <a:ext uri="{FF2B5EF4-FFF2-40B4-BE49-F238E27FC236}">
                  <a16:creationId xmlns:a16="http://schemas.microsoft.com/office/drawing/2014/main" id="{6FD1E4F7-3A06-0342-8716-F633B7D70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5" name="Oval 129">
              <a:extLst>
                <a:ext uri="{FF2B5EF4-FFF2-40B4-BE49-F238E27FC236}">
                  <a16:creationId xmlns:a16="http://schemas.microsoft.com/office/drawing/2014/main" id="{14231F67-412F-994D-86EC-A7656F162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6" name="Oval 130">
              <a:extLst>
                <a:ext uri="{FF2B5EF4-FFF2-40B4-BE49-F238E27FC236}">
                  <a16:creationId xmlns:a16="http://schemas.microsoft.com/office/drawing/2014/main" id="{4173F09A-F733-8649-92C5-44F8F84C1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7" name="Oval 131">
              <a:extLst>
                <a:ext uri="{FF2B5EF4-FFF2-40B4-BE49-F238E27FC236}">
                  <a16:creationId xmlns:a16="http://schemas.microsoft.com/office/drawing/2014/main" id="{44A0138C-9B32-B24F-9968-43C04F973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8" name="Oval 132">
              <a:extLst>
                <a:ext uri="{FF2B5EF4-FFF2-40B4-BE49-F238E27FC236}">
                  <a16:creationId xmlns:a16="http://schemas.microsoft.com/office/drawing/2014/main" id="{89DFBF0F-87D4-0C4F-B93B-D6993F002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9" name="Oval 133">
              <a:extLst>
                <a:ext uri="{FF2B5EF4-FFF2-40B4-BE49-F238E27FC236}">
                  <a16:creationId xmlns:a16="http://schemas.microsoft.com/office/drawing/2014/main" id="{CA46E84E-1CA7-1949-8763-286C52657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230" name="Line 134">
            <a:extLst>
              <a:ext uri="{FF2B5EF4-FFF2-40B4-BE49-F238E27FC236}">
                <a16:creationId xmlns:a16="http://schemas.microsoft.com/office/drawing/2014/main" id="{55084D91-BFA1-B84F-AAC4-6D7411F7B9E6}"/>
              </a:ext>
            </a:extLst>
          </p:cNvPr>
          <p:cNvSpPr>
            <a:spLocks noChangeShapeType="1"/>
          </p:cNvSpPr>
          <p:nvPr/>
        </p:nvSpPr>
        <p:spPr bwMode="auto">
          <a:xfrm rot="-1846734" flipH="1" flipV="1">
            <a:off x="4389438" y="5054600"/>
            <a:ext cx="2520950" cy="2159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1" name="Line 135">
            <a:extLst>
              <a:ext uri="{FF2B5EF4-FFF2-40B4-BE49-F238E27FC236}">
                <a16:creationId xmlns:a16="http://schemas.microsoft.com/office/drawing/2014/main" id="{9411A42D-E7E1-5B4D-93BC-4B2EB3334B44}"/>
              </a:ext>
            </a:extLst>
          </p:cNvPr>
          <p:cNvSpPr>
            <a:spLocks noChangeShapeType="1"/>
          </p:cNvSpPr>
          <p:nvPr/>
        </p:nvSpPr>
        <p:spPr bwMode="auto">
          <a:xfrm rot="19753266" flipV="1">
            <a:off x="6483350" y="3502025"/>
            <a:ext cx="144463" cy="115252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" name="Rectangle 2">
            <a:extLst>
              <a:ext uri="{FF2B5EF4-FFF2-40B4-BE49-F238E27FC236}">
                <a16:creationId xmlns:a16="http://schemas.microsoft.com/office/drawing/2014/main" id="{F779DE96-8039-CE45-8CB3-1A14E0BBE5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865187"/>
          </a:xfrm>
        </p:spPr>
        <p:txBody>
          <a:bodyPr/>
          <a:lstStyle/>
          <a:p>
            <a:r>
              <a:rPr lang="en-US" altLang="en-US" dirty="0"/>
              <a:t>Limitations of PCA</a:t>
            </a:r>
          </a:p>
        </p:txBody>
      </p:sp>
    </p:spTree>
    <p:extLst>
      <p:ext uri="{BB962C8B-B14F-4D97-AF65-F5344CB8AC3E}">
        <p14:creationId xmlns:p14="http://schemas.microsoft.com/office/powerpoint/2010/main" val="2727601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2247DA0-C5E9-8447-BAD9-9C2A19EE7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865187"/>
          </a:xfrm>
        </p:spPr>
        <p:txBody>
          <a:bodyPr/>
          <a:lstStyle/>
          <a:p>
            <a:r>
              <a:rPr lang="en-US" altLang="en-US" dirty="0"/>
              <a:t>Limitations of PCA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C3AEC4A6-60FB-CD4D-AD39-04CE4B81A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412875"/>
            <a:ext cx="7272338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445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chemeClr val="bg1"/>
                </a:solidFill>
                <a:cs typeface="Arial" panose="020B0604020202020204" pitchFamily="34" charset="0"/>
              </a:rPr>
              <a:t>Should the goal be finding independent rather than pair-wise uncorrelated dimensions</a:t>
            </a:r>
          </a:p>
        </p:txBody>
      </p:sp>
      <p:sp>
        <p:nvSpPr>
          <p:cNvPr id="3076" name="Oval 4">
            <a:extLst>
              <a:ext uri="{FF2B5EF4-FFF2-40B4-BE49-F238E27FC236}">
                <a16:creationId xmlns:a16="http://schemas.microsoft.com/office/drawing/2014/main" id="{DEC742D3-9980-8843-89CB-6C555F7C2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5895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Oval 5">
            <a:extLst>
              <a:ext uri="{FF2B5EF4-FFF2-40B4-BE49-F238E27FC236}">
                <a16:creationId xmlns:a16="http://schemas.microsoft.com/office/drawing/2014/main" id="{737B60F9-2DCE-6346-8F5F-4EFB5DA31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30225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A26F3BBF-2EC8-1E44-B2A8-4DC9E19EA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55895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7">
            <a:extLst>
              <a:ext uri="{FF2B5EF4-FFF2-40B4-BE49-F238E27FC236}">
                <a16:creationId xmlns:a16="http://schemas.microsoft.com/office/drawing/2014/main" id="{0BE51B04-29B5-124E-A376-14F9F30B5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530225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4E8B4810-4F2D-244A-BB78-61E67FCD2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55895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31E878A2-0168-FF41-A5C9-6B4FE3F7E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530225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A5B76D5E-D891-C34D-90E7-686889A51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850" y="55895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49D65B37-4C37-EB40-81AD-FF77BA84B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30225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2">
            <a:extLst>
              <a:ext uri="{FF2B5EF4-FFF2-40B4-BE49-F238E27FC236}">
                <a16:creationId xmlns:a16="http://schemas.microsoft.com/office/drawing/2014/main" id="{6B36EF7B-B6E4-2042-B5D0-F966FCC25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50133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Oval 13">
            <a:extLst>
              <a:ext uri="{FF2B5EF4-FFF2-40B4-BE49-F238E27FC236}">
                <a16:creationId xmlns:a16="http://schemas.microsoft.com/office/drawing/2014/main" id="{1C8458DB-EDD7-3B4A-BA3D-2BE5FA97E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88" y="47259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Oval 14">
            <a:extLst>
              <a:ext uri="{FF2B5EF4-FFF2-40B4-BE49-F238E27FC236}">
                <a16:creationId xmlns:a16="http://schemas.microsoft.com/office/drawing/2014/main" id="{33842939-7D59-6C47-8214-DE6C5BFDA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50133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15">
            <a:extLst>
              <a:ext uri="{FF2B5EF4-FFF2-40B4-BE49-F238E27FC236}">
                <a16:creationId xmlns:a16="http://schemas.microsoft.com/office/drawing/2014/main" id="{BF319B6B-3EF7-5045-A6B0-FCF5FF3FE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7259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Oval 16">
            <a:extLst>
              <a:ext uri="{FF2B5EF4-FFF2-40B4-BE49-F238E27FC236}">
                <a16:creationId xmlns:a16="http://schemas.microsoft.com/office/drawing/2014/main" id="{A41A08D9-56B4-5A4D-9946-BB170DA8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50133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Oval 17">
            <a:extLst>
              <a:ext uri="{FF2B5EF4-FFF2-40B4-BE49-F238E27FC236}">
                <a16:creationId xmlns:a16="http://schemas.microsoft.com/office/drawing/2014/main" id="{DF299067-F748-CD49-AAA0-FC1B63131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47259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Oval 18">
            <a:extLst>
              <a:ext uri="{FF2B5EF4-FFF2-40B4-BE49-F238E27FC236}">
                <a16:creationId xmlns:a16="http://schemas.microsoft.com/office/drawing/2014/main" id="{873D4E69-6B9F-E644-96E2-1F2B0A4B1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50133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19">
            <a:extLst>
              <a:ext uri="{FF2B5EF4-FFF2-40B4-BE49-F238E27FC236}">
                <a16:creationId xmlns:a16="http://schemas.microsoft.com/office/drawing/2014/main" id="{A3A405FC-E94C-A34F-9FA2-CA93C7606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47259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20">
            <a:extLst>
              <a:ext uri="{FF2B5EF4-FFF2-40B4-BE49-F238E27FC236}">
                <a16:creationId xmlns:a16="http://schemas.microsoft.com/office/drawing/2014/main" id="{9F760FF2-209E-A448-8CEE-792630B50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55895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Oval 21">
            <a:extLst>
              <a:ext uri="{FF2B5EF4-FFF2-40B4-BE49-F238E27FC236}">
                <a16:creationId xmlns:a16="http://schemas.microsoft.com/office/drawing/2014/main" id="{66C5339D-69B2-714F-ADC9-8DFDF5C7D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530225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Oval 22">
            <a:extLst>
              <a:ext uri="{FF2B5EF4-FFF2-40B4-BE49-F238E27FC236}">
                <a16:creationId xmlns:a16="http://schemas.microsoft.com/office/drawing/2014/main" id="{3F0E68B6-D6E7-8C42-86E1-7F02052EE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55895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Oval 23">
            <a:extLst>
              <a:ext uri="{FF2B5EF4-FFF2-40B4-BE49-F238E27FC236}">
                <a16:creationId xmlns:a16="http://schemas.microsoft.com/office/drawing/2014/main" id="{3215D217-7156-8946-8500-52ECE579A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30225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Oval 24">
            <a:extLst>
              <a:ext uri="{FF2B5EF4-FFF2-40B4-BE49-F238E27FC236}">
                <a16:creationId xmlns:a16="http://schemas.microsoft.com/office/drawing/2014/main" id="{4F8B7FBC-2C6C-0E41-8F61-39691E5A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55895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Oval 25">
            <a:extLst>
              <a:ext uri="{FF2B5EF4-FFF2-40B4-BE49-F238E27FC236}">
                <a16:creationId xmlns:a16="http://schemas.microsoft.com/office/drawing/2014/main" id="{3BEBCE17-F6B7-CE4B-8EF8-7208105ED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530225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8" name="Oval 26">
            <a:extLst>
              <a:ext uri="{FF2B5EF4-FFF2-40B4-BE49-F238E27FC236}">
                <a16:creationId xmlns:a16="http://schemas.microsoft.com/office/drawing/2014/main" id="{7AA96393-0326-8649-8BE6-CB5A8C77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55895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9" name="Oval 27">
            <a:extLst>
              <a:ext uri="{FF2B5EF4-FFF2-40B4-BE49-F238E27FC236}">
                <a16:creationId xmlns:a16="http://schemas.microsoft.com/office/drawing/2014/main" id="{D0078CB3-37EC-FA44-AF2E-79EC7942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530225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0" name="Oval 28">
            <a:extLst>
              <a:ext uri="{FF2B5EF4-FFF2-40B4-BE49-F238E27FC236}">
                <a16:creationId xmlns:a16="http://schemas.microsoft.com/office/drawing/2014/main" id="{15403E23-3C3E-354B-8FF7-5F3EA0193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50133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1" name="Oval 29">
            <a:extLst>
              <a:ext uri="{FF2B5EF4-FFF2-40B4-BE49-F238E27FC236}">
                <a16:creationId xmlns:a16="http://schemas.microsoft.com/office/drawing/2014/main" id="{75F28AAD-A1DD-F141-8A34-ADD1A79EC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913" y="47259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Oval 30">
            <a:extLst>
              <a:ext uri="{FF2B5EF4-FFF2-40B4-BE49-F238E27FC236}">
                <a16:creationId xmlns:a16="http://schemas.microsoft.com/office/drawing/2014/main" id="{F90AB790-C9BD-154D-9E67-934872B9F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50133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3" name="Oval 31">
            <a:extLst>
              <a:ext uri="{FF2B5EF4-FFF2-40B4-BE49-F238E27FC236}">
                <a16:creationId xmlns:a16="http://schemas.microsoft.com/office/drawing/2014/main" id="{EB620319-0309-BC45-9B8A-38BEB7CFF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47259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4" name="Oval 32">
            <a:extLst>
              <a:ext uri="{FF2B5EF4-FFF2-40B4-BE49-F238E27FC236}">
                <a16:creationId xmlns:a16="http://schemas.microsoft.com/office/drawing/2014/main" id="{105E9291-7C9C-C94A-AA70-263AE2BF5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50133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5" name="Oval 33">
            <a:extLst>
              <a:ext uri="{FF2B5EF4-FFF2-40B4-BE49-F238E27FC236}">
                <a16:creationId xmlns:a16="http://schemas.microsoft.com/office/drawing/2014/main" id="{B6508873-BAE4-294B-9564-EA2DC9277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47259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6" name="Oval 34">
            <a:extLst>
              <a:ext uri="{FF2B5EF4-FFF2-40B4-BE49-F238E27FC236}">
                <a16:creationId xmlns:a16="http://schemas.microsoft.com/office/drawing/2014/main" id="{E2071D97-2463-B14E-92C6-70EC0702E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50133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7" name="Oval 35">
            <a:extLst>
              <a:ext uri="{FF2B5EF4-FFF2-40B4-BE49-F238E27FC236}">
                <a16:creationId xmlns:a16="http://schemas.microsoft.com/office/drawing/2014/main" id="{21F9520D-1B27-9E4A-AB21-D3C1F2E7E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47259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8" name="Oval 36">
            <a:extLst>
              <a:ext uri="{FF2B5EF4-FFF2-40B4-BE49-F238E27FC236}">
                <a16:creationId xmlns:a16="http://schemas.microsoft.com/office/drawing/2014/main" id="{D300143C-B639-EB48-9A0B-11712CE3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3" y="55895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9" name="Oval 37">
            <a:extLst>
              <a:ext uri="{FF2B5EF4-FFF2-40B4-BE49-F238E27FC236}">
                <a16:creationId xmlns:a16="http://schemas.microsoft.com/office/drawing/2014/main" id="{37C84BBC-73A1-C84D-B0C3-34A403126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3" y="530225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0" name="Oval 38">
            <a:extLst>
              <a:ext uri="{FF2B5EF4-FFF2-40B4-BE49-F238E27FC236}">
                <a16:creationId xmlns:a16="http://schemas.microsoft.com/office/drawing/2014/main" id="{369CEFB8-373E-4149-B03F-66BC7C707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050" y="55895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1" name="Oval 39">
            <a:extLst>
              <a:ext uri="{FF2B5EF4-FFF2-40B4-BE49-F238E27FC236}">
                <a16:creationId xmlns:a16="http://schemas.microsoft.com/office/drawing/2014/main" id="{82C2D57D-4099-BC4A-8509-B8867B0DE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530225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2" name="Oval 40">
            <a:extLst>
              <a:ext uri="{FF2B5EF4-FFF2-40B4-BE49-F238E27FC236}">
                <a16:creationId xmlns:a16="http://schemas.microsoft.com/office/drawing/2014/main" id="{E962CF1C-3F80-174E-BA96-21F5FA777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55895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3" name="Oval 41">
            <a:extLst>
              <a:ext uri="{FF2B5EF4-FFF2-40B4-BE49-F238E27FC236}">
                <a16:creationId xmlns:a16="http://schemas.microsoft.com/office/drawing/2014/main" id="{5FDEF177-24C9-FE41-A9D2-1C814B884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775" y="530225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4" name="Oval 42">
            <a:extLst>
              <a:ext uri="{FF2B5EF4-FFF2-40B4-BE49-F238E27FC236}">
                <a16:creationId xmlns:a16="http://schemas.microsoft.com/office/drawing/2014/main" id="{500607AA-D8E1-6943-BE7A-0D818B36F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55895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5" name="Oval 43">
            <a:extLst>
              <a:ext uri="{FF2B5EF4-FFF2-40B4-BE49-F238E27FC236}">
                <a16:creationId xmlns:a16="http://schemas.microsoft.com/office/drawing/2014/main" id="{20BEA6FD-E16B-4A44-A2C5-4E6ACFB3D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530225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6" name="Oval 44">
            <a:extLst>
              <a:ext uri="{FF2B5EF4-FFF2-40B4-BE49-F238E27FC236}">
                <a16:creationId xmlns:a16="http://schemas.microsoft.com/office/drawing/2014/main" id="{1D18EF09-6066-5D48-A7A7-EEF9A66F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50133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7" name="Oval 45">
            <a:extLst>
              <a:ext uri="{FF2B5EF4-FFF2-40B4-BE49-F238E27FC236}">
                <a16:creationId xmlns:a16="http://schemas.microsoft.com/office/drawing/2014/main" id="{C0FA8E4C-408F-6F43-88BF-F53DD8E2E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47259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8" name="Oval 46">
            <a:extLst>
              <a:ext uri="{FF2B5EF4-FFF2-40B4-BE49-F238E27FC236}">
                <a16:creationId xmlns:a16="http://schemas.microsoft.com/office/drawing/2014/main" id="{1F99D373-7A7C-9446-919A-9FC5589B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50133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9" name="Oval 47">
            <a:extLst>
              <a:ext uri="{FF2B5EF4-FFF2-40B4-BE49-F238E27FC236}">
                <a16:creationId xmlns:a16="http://schemas.microsoft.com/office/drawing/2014/main" id="{8CDE86AE-12E7-6547-96AC-983277BDB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3" y="47259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0" name="Oval 48">
            <a:extLst>
              <a:ext uri="{FF2B5EF4-FFF2-40B4-BE49-F238E27FC236}">
                <a16:creationId xmlns:a16="http://schemas.microsoft.com/office/drawing/2014/main" id="{DDAFA3BD-0340-E041-B357-781536071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50133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1" name="Oval 49">
            <a:extLst>
              <a:ext uri="{FF2B5EF4-FFF2-40B4-BE49-F238E27FC236}">
                <a16:creationId xmlns:a16="http://schemas.microsoft.com/office/drawing/2014/main" id="{BEFFE8A3-0D25-3142-A1F4-62C1A13CC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3" y="47259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2" name="Oval 50">
            <a:extLst>
              <a:ext uri="{FF2B5EF4-FFF2-40B4-BE49-F238E27FC236}">
                <a16:creationId xmlns:a16="http://schemas.microsoft.com/office/drawing/2014/main" id="{F9C73D61-6A7B-9E41-91A9-1DACD43D2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50133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" name="Oval 51">
            <a:extLst>
              <a:ext uri="{FF2B5EF4-FFF2-40B4-BE49-F238E27FC236}">
                <a16:creationId xmlns:a16="http://schemas.microsoft.com/office/drawing/2014/main" id="{F3B6D6C2-89FA-5E4C-95EE-4CC00B2BE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775" y="47259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4" name="Oval 52">
            <a:extLst>
              <a:ext uri="{FF2B5EF4-FFF2-40B4-BE49-F238E27FC236}">
                <a16:creationId xmlns:a16="http://schemas.microsoft.com/office/drawing/2014/main" id="{EDA7BC21-F5F6-7C49-B6F5-0B328215B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55895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5" name="Oval 53">
            <a:extLst>
              <a:ext uri="{FF2B5EF4-FFF2-40B4-BE49-F238E27FC236}">
                <a16:creationId xmlns:a16="http://schemas.microsoft.com/office/drawing/2014/main" id="{03DB5A97-67F6-784C-8BAB-3500B6BB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530225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6" name="Oval 54">
            <a:extLst>
              <a:ext uri="{FF2B5EF4-FFF2-40B4-BE49-F238E27FC236}">
                <a16:creationId xmlns:a16="http://schemas.microsoft.com/office/drawing/2014/main" id="{B21746F7-2C9C-5241-BCC0-7B9B1EAEA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575" y="55895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7" name="Oval 55">
            <a:extLst>
              <a:ext uri="{FF2B5EF4-FFF2-40B4-BE49-F238E27FC236}">
                <a16:creationId xmlns:a16="http://schemas.microsoft.com/office/drawing/2014/main" id="{DFAF7A5B-CE7F-4F44-B3E6-191FEE057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530225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8" name="Oval 56">
            <a:extLst>
              <a:ext uri="{FF2B5EF4-FFF2-40B4-BE49-F238E27FC236}">
                <a16:creationId xmlns:a16="http://schemas.microsoft.com/office/drawing/2014/main" id="{225582CC-07C4-3544-A54A-B2FF55F0B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5895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9" name="Oval 57">
            <a:extLst>
              <a:ext uri="{FF2B5EF4-FFF2-40B4-BE49-F238E27FC236}">
                <a16:creationId xmlns:a16="http://schemas.microsoft.com/office/drawing/2014/main" id="{006BB082-43A0-9948-ABC4-DB3278022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530225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0" name="Oval 58">
            <a:extLst>
              <a:ext uri="{FF2B5EF4-FFF2-40B4-BE49-F238E27FC236}">
                <a16:creationId xmlns:a16="http://schemas.microsoft.com/office/drawing/2014/main" id="{B169658A-726D-2A4E-B291-631B6DD01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838" y="55895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1" name="Oval 59">
            <a:extLst>
              <a:ext uri="{FF2B5EF4-FFF2-40B4-BE49-F238E27FC236}">
                <a16:creationId xmlns:a16="http://schemas.microsoft.com/office/drawing/2014/main" id="{CA335C64-BD1A-A640-BC3F-2199A8B9B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530225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2" name="Oval 60">
            <a:extLst>
              <a:ext uri="{FF2B5EF4-FFF2-40B4-BE49-F238E27FC236}">
                <a16:creationId xmlns:a16="http://schemas.microsoft.com/office/drawing/2014/main" id="{47E9F235-2945-534C-ADF0-4E2B0CB3F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50133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3" name="Oval 61">
            <a:extLst>
              <a:ext uri="{FF2B5EF4-FFF2-40B4-BE49-F238E27FC236}">
                <a16:creationId xmlns:a16="http://schemas.microsoft.com/office/drawing/2014/main" id="{B886FD1D-2B58-724B-A49E-2A39F5749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47259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4" name="Oval 62">
            <a:extLst>
              <a:ext uri="{FF2B5EF4-FFF2-40B4-BE49-F238E27FC236}">
                <a16:creationId xmlns:a16="http://schemas.microsoft.com/office/drawing/2014/main" id="{6E09D63A-869D-8943-AB9E-4C75AD6CA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0133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5" name="Oval 63">
            <a:extLst>
              <a:ext uri="{FF2B5EF4-FFF2-40B4-BE49-F238E27FC236}">
                <a16:creationId xmlns:a16="http://schemas.microsoft.com/office/drawing/2014/main" id="{FE88688F-1361-FB4D-A183-DF113DB89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47259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6" name="Oval 64">
            <a:extLst>
              <a:ext uri="{FF2B5EF4-FFF2-40B4-BE49-F238E27FC236}">
                <a16:creationId xmlns:a16="http://schemas.microsoft.com/office/drawing/2014/main" id="{68D0D21C-80A8-6246-A08C-CAE471297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50133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7" name="Oval 65">
            <a:extLst>
              <a:ext uri="{FF2B5EF4-FFF2-40B4-BE49-F238E27FC236}">
                <a16:creationId xmlns:a16="http://schemas.microsoft.com/office/drawing/2014/main" id="{F80EE28A-5F79-5F4F-A947-5538D1DDD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0638" y="4725988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8" name="Oval 66">
            <a:extLst>
              <a:ext uri="{FF2B5EF4-FFF2-40B4-BE49-F238E27FC236}">
                <a16:creationId xmlns:a16="http://schemas.microsoft.com/office/drawing/2014/main" id="{6D996A91-E54B-AC4F-9AD7-4A5EF73FE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50133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9" name="Oval 67">
            <a:extLst>
              <a:ext uri="{FF2B5EF4-FFF2-40B4-BE49-F238E27FC236}">
                <a16:creationId xmlns:a16="http://schemas.microsoft.com/office/drawing/2014/main" id="{A7B813CF-08A4-7341-8685-E1A427937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4725988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0" name="Oval 68">
            <a:extLst>
              <a:ext uri="{FF2B5EF4-FFF2-40B4-BE49-F238E27FC236}">
                <a16:creationId xmlns:a16="http://schemas.microsoft.com/office/drawing/2014/main" id="{DC7550AF-7BC6-2A41-AC1D-0C6D40BE1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44370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1" name="Oval 69">
            <a:extLst>
              <a:ext uri="{FF2B5EF4-FFF2-40B4-BE49-F238E27FC236}">
                <a16:creationId xmlns:a16="http://schemas.microsoft.com/office/drawing/2014/main" id="{3A6B3127-4DB3-A24E-B6C0-6AAEBDEC1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41497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2" name="Oval 70">
            <a:extLst>
              <a:ext uri="{FF2B5EF4-FFF2-40B4-BE49-F238E27FC236}">
                <a16:creationId xmlns:a16="http://schemas.microsoft.com/office/drawing/2014/main" id="{16BFD847-D1AC-494A-8214-0671ADAEC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850" y="44370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3" name="Oval 71">
            <a:extLst>
              <a:ext uri="{FF2B5EF4-FFF2-40B4-BE49-F238E27FC236}">
                <a16:creationId xmlns:a16="http://schemas.microsoft.com/office/drawing/2014/main" id="{1936EA9A-161C-704E-8931-9D3A1BA72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41497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4" name="Oval 72">
            <a:extLst>
              <a:ext uri="{FF2B5EF4-FFF2-40B4-BE49-F238E27FC236}">
                <a16:creationId xmlns:a16="http://schemas.microsoft.com/office/drawing/2014/main" id="{C93907DD-2211-E546-8EAF-D9A28337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44370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5" name="Oval 73">
            <a:extLst>
              <a:ext uri="{FF2B5EF4-FFF2-40B4-BE49-F238E27FC236}">
                <a16:creationId xmlns:a16="http://schemas.microsoft.com/office/drawing/2014/main" id="{F7A09568-72A5-8D47-8014-382BECF45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41497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6" name="Oval 74">
            <a:extLst>
              <a:ext uri="{FF2B5EF4-FFF2-40B4-BE49-F238E27FC236}">
                <a16:creationId xmlns:a16="http://schemas.microsoft.com/office/drawing/2014/main" id="{5B6D2166-C8FB-7D4A-A637-23BDC018B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4370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7" name="Oval 75">
            <a:extLst>
              <a:ext uri="{FF2B5EF4-FFF2-40B4-BE49-F238E27FC236}">
                <a16:creationId xmlns:a16="http://schemas.microsoft.com/office/drawing/2014/main" id="{240AC1AE-A53B-CE43-952A-D1AF2ADFC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41497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8" name="Oval 76">
            <a:extLst>
              <a:ext uri="{FF2B5EF4-FFF2-40B4-BE49-F238E27FC236}">
                <a16:creationId xmlns:a16="http://schemas.microsoft.com/office/drawing/2014/main" id="{3B22BBCB-C916-694A-9187-52B5CAC25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386080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9" name="Oval 77">
            <a:extLst>
              <a:ext uri="{FF2B5EF4-FFF2-40B4-BE49-F238E27FC236}">
                <a16:creationId xmlns:a16="http://schemas.microsoft.com/office/drawing/2014/main" id="{A2951731-566F-FF4C-9813-5E9243655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35734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0" name="Oval 78">
            <a:extLst>
              <a:ext uri="{FF2B5EF4-FFF2-40B4-BE49-F238E27FC236}">
                <a16:creationId xmlns:a16="http://schemas.microsoft.com/office/drawing/2014/main" id="{D58426CE-1904-1148-BCF3-BEAC2087E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386080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1" name="Oval 79">
            <a:extLst>
              <a:ext uri="{FF2B5EF4-FFF2-40B4-BE49-F238E27FC236}">
                <a16:creationId xmlns:a16="http://schemas.microsoft.com/office/drawing/2014/main" id="{1A465EB9-2DC4-A142-8F3B-449FE3346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5734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2" name="Oval 80">
            <a:extLst>
              <a:ext uri="{FF2B5EF4-FFF2-40B4-BE49-F238E27FC236}">
                <a16:creationId xmlns:a16="http://schemas.microsoft.com/office/drawing/2014/main" id="{979C7A2E-1712-6E40-ACFA-C2A781999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386080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3" name="Oval 81">
            <a:extLst>
              <a:ext uri="{FF2B5EF4-FFF2-40B4-BE49-F238E27FC236}">
                <a16:creationId xmlns:a16="http://schemas.microsoft.com/office/drawing/2014/main" id="{AFF9A447-8CA3-EA4A-98CD-6021D4C7F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35734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4" name="Oval 82">
            <a:extLst>
              <a:ext uri="{FF2B5EF4-FFF2-40B4-BE49-F238E27FC236}">
                <a16:creationId xmlns:a16="http://schemas.microsoft.com/office/drawing/2014/main" id="{968B0050-E9FA-1045-9BFE-AB6AB1BF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386080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5" name="Oval 83">
            <a:extLst>
              <a:ext uri="{FF2B5EF4-FFF2-40B4-BE49-F238E27FC236}">
                <a16:creationId xmlns:a16="http://schemas.microsoft.com/office/drawing/2014/main" id="{F06901B4-122C-9F47-A5EA-7591E100F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5734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6" name="Oval 84">
            <a:extLst>
              <a:ext uri="{FF2B5EF4-FFF2-40B4-BE49-F238E27FC236}">
                <a16:creationId xmlns:a16="http://schemas.microsoft.com/office/drawing/2014/main" id="{7C8F6631-4FF5-714D-A10C-27C8B90D0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44370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7" name="Oval 85">
            <a:extLst>
              <a:ext uri="{FF2B5EF4-FFF2-40B4-BE49-F238E27FC236}">
                <a16:creationId xmlns:a16="http://schemas.microsoft.com/office/drawing/2014/main" id="{09A69240-2413-B64D-96E6-95C4BD63E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41497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8" name="Oval 86">
            <a:extLst>
              <a:ext uri="{FF2B5EF4-FFF2-40B4-BE49-F238E27FC236}">
                <a16:creationId xmlns:a16="http://schemas.microsoft.com/office/drawing/2014/main" id="{E96F1A4B-2733-E641-BED7-37604932A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44370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9" name="Oval 87">
            <a:extLst>
              <a:ext uri="{FF2B5EF4-FFF2-40B4-BE49-F238E27FC236}">
                <a16:creationId xmlns:a16="http://schemas.microsoft.com/office/drawing/2014/main" id="{5F4587FE-9F45-674F-9A43-059D59C34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1497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0" name="Oval 88">
            <a:extLst>
              <a:ext uri="{FF2B5EF4-FFF2-40B4-BE49-F238E27FC236}">
                <a16:creationId xmlns:a16="http://schemas.microsoft.com/office/drawing/2014/main" id="{5C1D6560-DD16-5248-B552-3DCEA2EE5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44370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1" name="Oval 89">
            <a:extLst>
              <a:ext uri="{FF2B5EF4-FFF2-40B4-BE49-F238E27FC236}">
                <a16:creationId xmlns:a16="http://schemas.microsoft.com/office/drawing/2014/main" id="{7986ADF6-80C3-0149-A0CB-4D902502C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41497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2" name="Oval 90">
            <a:extLst>
              <a:ext uri="{FF2B5EF4-FFF2-40B4-BE49-F238E27FC236}">
                <a16:creationId xmlns:a16="http://schemas.microsoft.com/office/drawing/2014/main" id="{97087A8D-C886-E943-92D0-CD7BC38BC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44370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3" name="Oval 91">
            <a:extLst>
              <a:ext uri="{FF2B5EF4-FFF2-40B4-BE49-F238E27FC236}">
                <a16:creationId xmlns:a16="http://schemas.microsoft.com/office/drawing/2014/main" id="{113771B7-73DA-A94A-93AF-3D904F24A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763" y="41497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" name="Oval 92">
            <a:extLst>
              <a:ext uri="{FF2B5EF4-FFF2-40B4-BE49-F238E27FC236}">
                <a16:creationId xmlns:a16="http://schemas.microsoft.com/office/drawing/2014/main" id="{70FACDE6-9B97-AB44-B2E1-CE8F3C42A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386080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5" name="Oval 93">
            <a:extLst>
              <a:ext uri="{FF2B5EF4-FFF2-40B4-BE49-F238E27FC236}">
                <a16:creationId xmlns:a16="http://schemas.microsoft.com/office/drawing/2014/main" id="{0433A094-CD82-5D4E-95C8-1994FB8C7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763" y="35734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6" name="Oval 94">
            <a:extLst>
              <a:ext uri="{FF2B5EF4-FFF2-40B4-BE49-F238E27FC236}">
                <a16:creationId xmlns:a16="http://schemas.microsoft.com/office/drawing/2014/main" id="{318C6666-93CB-2540-9F1F-25CAF5725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86080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7" name="Oval 95">
            <a:extLst>
              <a:ext uri="{FF2B5EF4-FFF2-40B4-BE49-F238E27FC236}">
                <a16:creationId xmlns:a16="http://schemas.microsoft.com/office/drawing/2014/main" id="{6B6C5287-BF0D-3044-AB20-E3FF32CA2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5734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8" name="Oval 96">
            <a:extLst>
              <a:ext uri="{FF2B5EF4-FFF2-40B4-BE49-F238E27FC236}">
                <a16:creationId xmlns:a16="http://schemas.microsoft.com/office/drawing/2014/main" id="{4E940356-8082-5A4E-BB48-55EF475CC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5" y="386080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9" name="Oval 97">
            <a:extLst>
              <a:ext uri="{FF2B5EF4-FFF2-40B4-BE49-F238E27FC236}">
                <a16:creationId xmlns:a16="http://schemas.microsoft.com/office/drawing/2014/main" id="{4875FAC3-D4C3-2147-B462-4B9A8272C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025" y="35734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0" name="Oval 98">
            <a:extLst>
              <a:ext uri="{FF2B5EF4-FFF2-40B4-BE49-F238E27FC236}">
                <a16:creationId xmlns:a16="http://schemas.microsoft.com/office/drawing/2014/main" id="{BDFCE0AD-3639-8E45-A3BD-2B0124BF6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86080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1" name="Oval 99">
            <a:extLst>
              <a:ext uri="{FF2B5EF4-FFF2-40B4-BE49-F238E27FC236}">
                <a16:creationId xmlns:a16="http://schemas.microsoft.com/office/drawing/2014/main" id="{A9AB90E3-A654-9E48-A88B-B653A16A9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35734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2" name="Oval 100">
            <a:extLst>
              <a:ext uri="{FF2B5EF4-FFF2-40B4-BE49-F238E27FC236}">
                <a16:creationId xmlns:a16="http://schemas.microsoft.com/office/drawing/2014/main" id="{70CDE10A-3DF2-F240-A973-8B9C8956E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44370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3" name="Oval 101">
            <a:extLst>
              <a:ext uri="{FF2B5EF4-FFF2-40B4-BE49-F238E27FC236}">
                <a16:creationId xmlns:a16="http://schemas.microsoft.com/office/drawing/2014/main" id="{9837739A-868E-6547-B507-F47A38E07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775" y="41497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" name="Oval 102">
            <a:extLst>
              <a:ext uri="{FF2B5EF4-FFF2-40B4-BE49-F238E27FC236}">
                <a16:creationId xmlns:a16="http://schemas.microsoft.com/office/drawing/2014/main" id="{CD22DE2E-7D55-1F45-981B-0C7AD7E74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4370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" name="Oval 103">
            <a:extLst>
              <a:ext uri="{FF2B5EF4-FFF2-40B4-BE49-F238E27FC236}">
                <a16:creationId xmlns:a16="http://schemas.microsoft.com/office/drawing/2014/main" id="{1EA68342-03CB-CF44-81B8-20B0FCCC8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41497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" name="Oval 104">
            <a:extLst>
              <a:ext uri="{FF2B5EF4-FFF2-40B4-BE49-F238E27FC236}">
                <a16:creationId xmlns:a16="http://schemas.microsoft.com/office/drawing/2014/main" id="{05780310-827A-2E48-AA58-4F8B6126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44370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" name="Oval 105">
            <a:extLst>
              <a:ext uri="{FF2B5EF4-FFF2-40B4-BE49-F238E27FC236}">
                <a16:creationId xmlns:a16="http://schemas.microsoft.com/office/drawing/2014/main" id="{193DA1E5-AD71-294B-BF8E-EA451883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41497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" name="Oval 106">
            <a:extLst>
              <a:ext uri="{FF2B5EF4-FFF2-40B4-BE49-F238E27FC236}">
                <a16:creationId xmlns:a16="http://schemas.microsoft.com/office/drawing/2014/main" id="{D000DE95-6E81-224D-8816-F347105AB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575" y="44370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" name="Oval 107">
            <a:extLst>
              <a:ext uri="{FF2B5EF4-FFF2-40B4-BE49-F238E27FC236}">
                <a16:creationId xmlns:a16="http://schemas.microsoft.com/office/drawing/2014/main" id="{5FF037C3-52FF-2244-846B-12F4C446B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1497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0" name="Oval 108">
            <a:extLst>
              <a:ext uri="{FF2B5EF4-FFF2-40B4-BE49-F238E27FC236}">
                <a16:creationId xmlns:a16="http://schemas.microsoft.com/office/drawing/2014/main" id="{F8061F4A-42F0-A045-96E3-415004F95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86080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1" name="Oval 109">
            <a:extLst>
              <a:ext uri="{FF2B5EF4-FFF2-40B4-BE49-F238E27FC236}">
                <a16:creationId xmlns:a16="http://schemas.microsoft.com/office/drawing/2014/main" id="{C8D9EB9C-7278-464C-B0FE-DFEC32ADC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35734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2" name="Oval 110">
            <a:extLst>
              <a:ext uri="{FF2B5EF4-FFF2-40B4-BE49-F238E27FC236}">
                <a16:creationId xmlns:a16="http://schemas.microsoft.com/office/drawing/2014/main" id="{6601B2D8-698C-5343-8D3A-EE0B373A0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386080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3" name="Oval 111">
            <a:extLst>
              <a:ext uri="{FF2B5EF4-FFF2-40B4-BE49-F238E27FC236}">
                <a16:creationId xmlns:a16="http://schemas.microsoft.com/office/drawing/2014/main" id="{D81C0651-7620-FE45-8C19-FAA5DEE36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5734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4" name="Oval 112">
            <a:extLst>
              <a:ext uri="{FF2B5EF4-FFF2-40B4-BE49-F238E27FC236}">
                <a16:creationId xmlns:a16="http://schemas.microsoft.com/office/drawing/2014/main" id="{C59EE3FE-E75B-C543-9C1F-74D50D0BA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86080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5" name="Oval 113">
            <a:extLst>
              <a:ext uri="{FF2B5EF4-FFF2-40B4-BE49-F238E27FC236}">
                <a16:creationId xmlns:a16="http://schemas.microsoft.com/office/drawing/2014/main" id="{86A41154-21D2-F246-B074-79D80BD77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35734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6" name="Oval 114">
            <a:extLst>
              <a:ext uri="{FF2B5EF4-FFF2-40B4-BE49-F238E27FC236}">
                <a16:creationId xmlns:a16="http://schemas.microsoft.com/office/drawing/2014/main" id="{1D012183-9DA7-034F-A752-C41887959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86080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7" name="Oval 115">
            <a:extLst>
              <a:ext uri="{FF2B5EF4-FFF2-40B4-BE49-F238E27FC236}">
                <a16:creationId xmlns:a16="http://schemas.microsoft.com/office/drawing/2014/main" id="{55117D6C-3BD4-D14B-85D2-054E4A90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35734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8" name="Oval 116">
            <a:extLst>
              <a:ext uri="{FF2B5EF4-FFF2-40B4-BE49-F238E27FC236}">
                <a16:creationId xmlns:a16="http://schemas.microsoft.com/office/drawing/2014/main" id="{3A8BC532-41B8-FE4D-B955-B3A1BDDA0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44370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9" name="Oval 117">
            <a:extLst>
              <a:ext uri="{FF2B5EF4-FFF2-40B4-BE49-F238E27FC236}">
                <a16:creationId xmlns:a16="http://schemas.microsoft.com/office/drawing/2014/main" id="{E37B8A57-E0F0-5B43-896F-5A192350A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41497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0" name="Oval 118">
            <a:extLst>
              <a:ext uri="{FF2B5EF4-FFF2-40B4-BE49-F238E27FC236}">
                <a16:creationId xmlns:a16="http://schemas.microsoft.com/office/drawing/2014/main" id="{6BE77527-95D6-C345-9FDA-62555BAE1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838" y="44370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1" name="Oval 119">
            <a:extLst>
              <a:ext uri="{FF2B5EF4-FFF2-40B4-BE49-F238E27FC236}">
                <a16:creationId xmlns:a16="http://schemas.microsoft.com/office/drawing/2014/main" id="{4E27ED59-C475-9F41-9D40-179D2538A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41497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2" name="Oval 120">
            <a:extLst>
              <a:ext uri="{FF2B5EF4-FFF2-40B4-BE49-F238E27FC236}">
                <a16:creationId xmlns:a16="http://schemas.microsoft.com/office/drawing/2014/main" id="{693CB4CE-6CBC-FE4D-A8DE-56944BB6F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4370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3" name="Oval 121">
            <a:extLst>
              <a:ext uri="{FF2B5EF4-FFF2-40B4-BE49-F238E27FC236}">
                <a16:creationId xmlns:a16="http://schemas.microsoft.com/office/drawing/2014/main" id="{3387EDC4-EE9B-904B-8DFD-A20F91C03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4149725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4" name="Oval 122">
            <a:extLst>
              <a:ext uri="{FF2B5EF4-FFF2-40B4-BE49-F238E27FC236}">
                <a16:creationId xmlns:a16="http://schemas.microsoft.com/office/drawing/2014/main" id="{A0E9E84F-7984-3242-9458-8F063E50E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44370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5" name="Oval 123">
            <a:extLst>
              <a:ext uri="{FF2B5EF4-FFF2-40B4-BE49-F238E27FC236}">
                <a16:creationId xmlns:a16="http://schemas.microsoft.com/office/drawing/2014/main" id="{1762949D-4309-374D-BA89-88B97FB24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149725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6" name="Oval 124">
            <a:extLst>
              <a:ext uri="{FF2B5EF4-FFF2-40B4-BE49-F238E27FC236}">
                <a16:creationId xmlns:a16="http://schemas.microsoft.com/office/drawing/2014/main" id="{FD110AEA-DD4B-6940-B194-320F1173F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386080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7" name="Oval 125">
            <a:extLst>
              <a:ext uri="{FF2B5EF4-FFF2-40B4-BE49-F238E27FC236}">
                <a16:creationId xmlns:a16="http://schemas.microsoft.com/office/drawing/2014/main" id="{DDD80117-C264-1342-920B-1F83A812A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35734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8" name="Oval 126">
            <a:extLst>
              <a:ext uri="{FF2B5EF4-FFF2-40B4-BE49-F238E27FC236}">
                <a16:creationId xmlns:a16="http://schemas.microsoft.com/office/drawing/2014/main" id="{C0946216-CC84-0A4F-A94F-C36B27E2D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386080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9" name="Oval 127">
            <a:extLst>
              <a:ext uri="{FF2B5EF4-FFF2-40B4-BE49-F238E27FC236}">
                <a16:creationId xmlns:a16="http://schemas.microsoft.com/office/drawing/2014/main" id="{7A4453BD-6F72-A74B-A7F4-A4B8F2BEC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5734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0" name="Oval 128">
            <a:extLst>
              <a:ext uri="{FF2B5EF4-FFF2-40B4-BE49-F238E27FC236}">
                <a16:creationId xmlns:a16="http://schemas.microsoft.com/office/drawing/2014/main" id="{02077F72-28A1-0946-865C-E63D8F6D5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3860800"/>
            <a:ext cx="144462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1" name="Oval 129">
            <a:extLst>
              <a:ext uri="{FF2B5EF4-FFF2-40B4-BE49-F238E27FC236}">
                <a16:creationId xmlns:a16="http://schemas.microsoft.com/office/drawing/2014/main" id="{AB209A38-1C15-DF41-9C7E-3782B0D4C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3573463"/>
            <a:ext cx="144462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2" name="Oval 130">
            <a:extLst>
              <a:ext uri="{FF2B5EF4-FFF2-40B4-BE49-F238E27FC236}">
                <a16:creationId xmlns:a16="http://schemas.microsoft.com/office/drawing/2014/main" id="{7A5094E8-722C-264E-B053-71A6CDD28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3860800"/>
            <a:ext cx="144463" cy="1444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3" name="Oval 131">
            <a:extLst>
              <a:ext uri="{FF2B5EF4-FFF2-40B4-BE49-F238E27FC236}">
                <a16:creationId xmlns:a16="http://schemas.microsoft.com/office/drawing/2014/main" id="{562739B8-7149-8048-9664-B613BDD3B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150" y="3573463"/>
            <a:ext cx="144463" cy="144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4" name="Text Box 132">
            <a:extLst>
              <a:ext uri="{FF2B5EF4-FFF2-40B4-BE49-F238E27FC236}">
                <a16:creationId xmlns:a16="http://schemas.microsoft.com/office/drawing/2014/main" id="{76F7CED9-B6E4-324C-9244-8E8B4D146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276475"/>
            <a:ext cx="662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>
                <a:solidFill>
                  <a:schemeClr val="accent2"/>
                </a:solidFill>
                <a:cs typeface="Arial" panose="020B0604020202020204" pitchFamily="34" charset="0"/>
              </a:rPr>
              <a:t>Independent Component Analysis (ICA)</a:t>
            </a:r>
          </a:p>
        </p:txBody>
      </p:sp>
      <p:sp>
        <p:nvSpPr>
          <p:cNvPr id="3205" name="Line 133">
            <a:extLst>
              <a:ext uri="{FF2B5EF4-FFF2-40B4-BE49-F238E27FC236}">
                <a16:creationId xmlns:a16="http://schemas.microsoft.com/office/drawing/2014/main" id="{CE1467D8-F0F7-B44D-BBC0-B2093533AA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92275" y="4652963"/>
            <a:ext cx="2663825" cy="1008062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06" name="Line 134">
            <a:extLst>
              <a:ext uri="{FF2B5EF4-FFF2-40B4-BE49-F238E27FC236}">
                <a16:creationId xmlns:a16="http://schemas.microsoft.com/office/drawing/2014/main" id="{1A73BB44-B7EE-6D45-B2C1-BDA9CED6C06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51275" y="3573463"/>
            <a:ext cx="504825" cy="10795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07" name="Line 135">
            <a:extLst>
              <a:ext uri="{FF2B5EF4-FFF2-40B4-BE49-F238E27FC236}">
                <a16:creationId xmlns:a16="http://schemas.microsoft.com/office/drawing/2014/main" id="{BE572C28-39C2-804B-B482-EE65D77DAE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98750" y="3644900"/>
            <a:ext cx="1657350" cy="1008063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08" name="Text Box 136">
            <a:extLst>
              <a:ext uri="{FF2B5EF4-FFF2-40B4-BE49-F238E27FC236}">
                <a16:creationId xmlns:a16="http://schemas.microsoft.com/office/drawing/2014/main" id="{404D5390-8938-8C4D-8370-AFCFB0188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3213100"/>
            <a:ext cx="792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3300"/>
                </a:solidFill>
                <a:cs typeface="Arial" panose="020B0604020202020204" pitchFamily="34" charset="0"/>
              </a:rPr>
              <a:t>ICA</a:t>
            </a:r>
          </a:p>
        </p:txBody>
      </p:sp>
      <p:sp>
        <p:nvSpPr>
          <p:cNvPr id="3209" name="Text Box 137">
            <a:extLst>
              <a:ext uri="{FF2B5EF4-FFF2-40B4-BE49-F238E27FC236}">
                <a16:creationId xmlns:a16="http://schemas.microsoft.com/office/drawing/2014/main" id="{A4C1367A-34A6-2449-A441-5455756E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3141663"/>
            <a:ext cx="93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chemeClr val="accent2"/>
                </a:solidFill>
                <a:cs typeface="Arial" panose="020B0604020202020204" pitchFamily="3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620007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>
            <a:extLst>
              <a:ext uri="{FF2B5EF4-FFF2-40B4-BE49-F238E27FC236}">
                <a16:creationId xmlns:a16="http://schemas.microsoft.com/office/drawing/2014/main" id="{4C0EE3C8-A828-4541-9769-6CBB8F09F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>
                <a:solidFill>
                  <a:srgbClr val="FF9900"/>
                </a:solidFill>
              </a:rPr>
              <a:t>PCA vs ICA</a:t>
            </a:r>
            <a:endParaRPr lang="en-US" altLang="ko-KR"/>
          </a:p>
        </p:txBody>
      </p:sp>
      <p:pic>
        <p:nvPicPr>
          <p:cNvPr id="751619" name="Picture 3">
            <a:extLst>
              <a:ext uri="{FF2B5EF4-FFF2-40B4-BE49-F238E27FC236}">
                <a16:creationId xmlns:a16="http://schemas.microsoft.com/office/drawing/2014/main" id="{BDA34D7A-60D2-9D4F-97CA-926209184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3962400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1620" name="Picture 4">
            <a:extLst>
              <a:ext uri="{FF2B5EF4-FFF2-40B4-BE49-F238E27FC236}">
                <a16:creationId xmlns:a16="http://schemas.microsoft.com/office/drawing/2014/main" id="{CE0BAE3C-3FA8-5146-86CB-AF77E1AF4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40640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1621" name="Text Box 5">
            <a:extLst>
              <a:ext uri="{FF2B5EF4-FFF2-40B4-BE49-F238E27FC236}">
                <a16:creationId xmlns:a16="http://schemas.microsoft.com/office/drawing/2014/main" id="{DA03F06A-B65A-FF4C-A1A1-4998D9156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929" y="5638800"/>
            <a:ext cx="2838792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00" tIns="46800" rIns="93600" bIns="46800">
            <a:spAutoFit/>
          </a:bodyPr>
          <a:lstStyle/>
          <a:p>
            <a:pPr algn="ctr"/>
            <a:r>
              <a:rPr kumimoji="1" lang="en-US" altLang="ko-KR" sz="2000" dirty="0">
                <a:ea typeface="굴림" panose="020B0600000101010101" pitchFamily="34" charset="-127"/>
              </a:rPr>
              <a:t>PCA</a:t>
            </a:r>
          </a:p>
          <a:p>
            <a:pPr algn="ctr"/>
            <a:r>
              <a:rPr kumimoji="1" lang="en-US" altLang="ko-KR" sz="2000" dirty="0">
                <a:ea typeface="굴림" panose="020B0600000101010101" pitchFamily="34" charset="-127"/>
              </a:rPr>
              <a:t>(orthogonal coordinate)</a:t>
            </a:r>
            <a:endParaRPr kumimoji="1" lang="en-US" altLang="ko-KR" sz="20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751622" name="Text Box 6">
            <a:extLst>
              <a:ext uri="{FF2B5EF4-FFF2-40B4-BE49-F238E27FC236}">
                <a16:creationId xmlns:a16="http://schemas.microsoft.com/office/drawing/2014/main" id="{C2422829-2516-B043-AA34-6B9D50B28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456" y="5638800"/>
            <a:ext cx="3351752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00" tIns="46800" rIns="93600" bIns="46800">
            <a:spAutoFit/>
          </a:bodyPr>
          <a:lstStyle/>
          <a:p>
            <a:pPr algn="ctr"/>
            <a:r>
              <a:rPr kumimoji="1" lang="en-US" altLang="ko-KR" sz="2000" dirty="0">
                <a:ea typeface="굴림" panose="020B0600000101010101" pitchFamily="34" charset="-127"/>
              </a:rPr>
              <a:t>ICA</a:t>
            </a:r>
          </a:p>
          <a:p>
            <a:pPr algn="ctr"/>
            <a:r>
              <a:rPr kumimoji="1" lang="en-US" altLang="ko-KR" sz="2000" dirty="0">
                <a:ea typeface="굴림" panose="020B0600000101010101" pitchFamily="34" charset="-127"/>
              </a:rPr>
              <a:t>(non-orthogonal coordinate)</a:t>
            </a:r>
            <a:endParaRPr kumimoji="1" lang="en-US" altLang="ko-KR" sz="20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36836"/>
      </p:ext>
    </p:extLst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>
            <a:extLst>
              <a:ext uri="{FF2B5EF4-FFF2-40B4-BE49-F238E27FC236}">
                <a16:creationId xmlns:a16="http://schemas.microsoft.com/office/drawing/2014/main" id="{B82DDED5-2267-1840-B47C-75C8C7D32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PCA</a:t>
            </a:r>
          </a:p>
        </p:txBody>
      </p:sp>
      <p:sp>
        <p:nvSpPr>
          <p:cNvPr id="753667" name="Rectangle 3">
            <a:extLst>
              <a:ext uri="{FF2B5EF4-FFF2-40B4-BE49-F238E27FC236}">
                <a16:creationId xmlns:a16="http://schemas.microsoft.com/office/drawing/2014/main" id="{E59FF200-616F-0540-8991-B8AA2F340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reduction of dimensions for complex distributions may need non linear processing 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Curvilenear Component Analysis (CCA)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Non linear extension of PCA 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Preserves the proximity between the points in the input space i.e. local topology of the distribution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Enables to unfold some varieties in the input data 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Keep the local topology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058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>
            <a:extLst>
              <a:ext uri="{FF2B5EF4-FFF2-40B4-BE49-F238E27FC236}">
                <a16:creationId xmlns:a16="http://schemas.microsoft.com/office/drawing/2014/main" id="{794E85E6-9AA5-864E-9701-E39FB9D4F3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0071" y="302822"/>
            <a:ext cx="8383858" cy="671904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Example of data representation using CCA</a:t>
            </a:r>
          </a:p>
        </p:txBody>
      </p:sp>
      <p:pic>
        <p:nvPicPr>
          <p:cNvPr id="755715" name="Picture 3">
            <a:extLst>
              <a:ext uri="{FF2B5EF4-FFF2-40B4-BE49-F238E27FC236}">
                <a16:creationId xmlns:a16="http://schemas.microsoft.com/office/drawing/2014/main" id="{5FCC1E7C-3B11-474D-9612-E041C014B44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4450" y="1989138"/>
            <a:ext cx="3813175" cy="15113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5716" name="Picture 4">
            <a:extLst>
              <a:ext uri="{FF2B5EF4-FFF2-40B4-BE49-F238E27FC236}">
                <a16:creationId xmlns:a16="http://schemas.microsoft.com/office/drawing/2014/main" id="{F231390E-390C-C544-981E-7A75C3CD44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8913" y="4276725"/>
            <a:ext cx="3814762" cy="1731963"/>
          </a:xfrm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5717" name="Text Box 5">
            <a:extLst>
              <a:ext uri="{FF2B5EF4-FFF2-40B4-BE49-F238E27FC236}">
                <a16:creationId xmlns:a16="http://schemas.microsoft.com/office/drawing/2014/main" id="{9DED4FA3-637A-8A4A-8366-8F176CD2E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6040438"/>
            <a:ext cx="3856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Non linear projection of a horseshoe</a:t>
            </a:r>
          </a:p>
        </p:txBody>
      </p:sp>
      <p:sp>
        <p:nvSpPr>
          <p:cNvPr id="755718" name="Text Box 6">
            <a:extLst>
              <a:ext uri="{FF2B5EF4-FFF2-40B4-BE49-F238E27FC236}">
                <a16:creationId xmlns:a16="http://schemas.microsoft.com/office/drawing/2014/main" id="{D94ED512-9099-E547-BA77-F982CB05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088" y="3644900"/>
            <a:ext cx="3335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Non linear projection of a spiral</a:t>
            </a:r>
          </a:p>
        </p:txBody>
      </p:sp>
    </p:spTree>
    <p:extLst>
      <p:ext uri="{BB962C8B-B14F-4D97-AF65-F5344CB8AC3E}">
        <p14:creationId xmlns:p14="http://schemas.microsoft.com/office/powerpoint/2010/main" val="875469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80D-513C-EE40-B5BF-C7999F17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71" y="1100537"/>
            <a:ext cx="8383858" cy="671904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000B-3FCB-4C48-A34F-2174A4CA8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2" y="1981200"/>
            <a:ext cx="4114798" cy="4114800"/>
          </a:xfrm>
        </p:spPr>
        <p:txBody>
          <a:bodyPr/>
          <a:lstStyle/>
          <a:p>
            <a:r>
              <a:rPr lang="en-US" altLang="zh-CN" dirty="0"/>
              <a:t>Shangsong</a:t>
            </a:r>
            <a:r>
              <a:rPr lang="zh-CN" altLang="en-US" dirty="0"/>
              <a:t> </a:t>
            </a:r>
            <a:r>
              <a:rPr lang="en-US" altLang="zh-CN" dirty="0"/>
              <a:t>Liang</a:t>
            </a:r>
          </a:p>
          <a:p>
            <a:r>
              <a:rPr lang="en-US" altLang="zh-CN" dirty="0"/>
              <a:t>SYSU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0C05D-5045-FA4E-B99F-F06B1530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9BF85-CE02-1B41-8161-024731A1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559A8-59AD-9B45-9618-231123539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B1DE-B5CE-BC48-9B5B-F38CE8298D12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12ECD-5D03-6843-8EEA-032CCC79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44" y="3298444"/>
            <a:ext cx="8012911" cy="27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65" y="187074"/>
            <a:ext cx="8607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The high-dimensional data often resides on a low-dimensional intrinsic space approximately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8" y="1033493"/>
            <a:ext cx="3627226" cy="2339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070" y="1175590"/>
            <a:ext cx="1710606" cy="20551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6355" y="3701644"/>
            <a:ext cx="3718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3-dimensional data lies on a </a:t>
            </a:r>
            <a:r>
              <a:rPr lang="en-US" sz="2000">
                <a:latin typeface="Helvetica" charset="0"/>
                <a:ea typeface="Helvetica" charset="0"/>
                <a:cs typeface="Helvetica" charset="0"/>
              </a:rPr>
              <a:t>2-dimensional plane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1548" y="3646772"/>
            <a:ext cx="3687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2-dimensional data lies on a </a:t>
            </a:r>
            <a:r>
              <a:rPr lang="en-US" sz="2000">
                <a:latin typeface="Helvetica" charset="0"/>
                <a:ea typeface="Helvetica" charset="0"/>
                <a:cs typeface="Helvetica" charset="0"/>
              </a:rPr>
              <a:t>1-dimensional line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81" y="4942650"/>
            <a:ext cx="856398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Finding </a:t>
            </a:r>
            <a:r>
              <a:rPr lang="en-US" sz="2000" i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the principal directions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so that the dimensions of data represented under the new directions can be reduced significantly</a:t>
            </a:r>
          </a:p>
        </p:txBody>
      </p:sp>
    </p:spTree>
    <p:extLst>
      <p:ext uri="{BB962C8B-B14F-4D97-AF65-F5344CB8AC3E}">
        <p14:creationId xmlns:p14="http://schemas.microsoft.com/office/powerpoint/2010/main" val="173676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065" y="187074"/>
            <a:ext cx="8607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 the real-world data, this is also possible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337" y="800049"/>
            <a:ext cx="7961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charset="0"/>
                <a:ea typeface="Helvetica" charset="0"/>
                <a:cs typeface="Helvetica" charset="0"/>
              </a:rPr>
              <a:t>e.g.,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an face image can be represented well </a:t>
            </a:r>
            <a:r>
              <a:rPr lang="en-US" sz="2200" i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by only several values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if appropriate principal directions can be found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31" y="1973452"/>
            <a:ext cx="7765738" cy="856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56216" y="3391518"/>
                <a:ext cx="46296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≈</m:t>
                      </m:r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0</m:t>
                          </m:r>
                        </m:sub>
                      </m:sSub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+⋯+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216" y="3391518"/>
                <a:ext cx="4629635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4468" y="4253293"/>
                <a:ext cx="82783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/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The raw image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𝒙</m:t>
                    </m:r>
                  </m:oMath>
                </a14:m>
                <a:r>
                  <a:rPr lang="en-US" sz="2200" b="1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that has 65536 values can be represented by only 7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,⋯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4253293"/>
                <a:ext cx="8278390" cy="769441"/>
              </a:xfrm>
              <a:prstGeom prst="rect">
                <a:avLst/>
              </a:prstGeom>
              <a:blipFill rotWithShape="0">
                <a:blip r:embed="rId4"/>
                <a:stretch>
                  <a:fillRect l="-9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50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286BDA-9980-D044-A6FC-BFBE1DAEB1A7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lvl="1"/>
            <a:r>
              <a:rPr lang="en-US" dirty="0"/>
              <a:t>Perspective 1: Minimizing the Reconstruction Error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Perspective 2: Maximizing Variance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Perspective 3: SVD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Applications of PCA</a:t>
            </a:r>
          </a:p>
        </p:txBody>
      </p:sp>
    </p:spTree>
    <p:extLst>
      <p:ext uri="{BB962C8B-B14F-4D97-AF65-F5344CB8AC3E}">
        <p14:creationId xmlns:p14="http://schemas.microsoft.com/office/powerpoint/2010/main" val="13129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Re-representation under the New Directions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801" y="838197"/>
            <a:ext cx="8617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/>
              </a:buClr>
              <a:buFont typeface="Arial" charset="0"/>
              <a:buChar char="•"/>
              <a:defRPr sz="22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Orthogonal directions</a:t>
            </a:r>
            <a:r>
              <a:rPr lang="en-US" dirty="0"/>
              <a:t> in high dimensional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6518" y="1475148"/>
                <a:ext cx="835096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satisfying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8" y="1475148"/>
                <a:ext cx="8350960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949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28693" y="2045948"/>
                <a:ext cx="2369713" cy="476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𝑗</m:t>
                          </m:r>
                        </m:sub>
                      </m:sSub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693" y="2045948"/>
                <a:ext cx="2369713" cy="476412"/>
              </a:xfrm>
              <a:prstGeom prst="rect">
                <a:avLst/>
              </a:prstGeom>
              <a:blipFill rotWithShape="0"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2276" y="2683156"/>
                <a:ext cx="8350960" cy="45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𝑖𝑗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=1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𝑖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𝑗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; 0 otherwise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2683156"/>
                <a:ext cx="8350960" cy="458011"/>
              </a:xfrm>
              <a:prstGeom prst="rect">
                <a:avLst/>
              </a:prstGeom>
              <a:blipFill rotWithShape="0">
                <a:blip r:embed="rId4"/>
                <a:stretch>
                  <a:fillRect l="-949" t="-9333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1001" y="3759525"/>
                <a:ext cx="8341300" cy="763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Theorem: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Under the given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𝑀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orthogonal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, the </a:t>
                </a:r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best approximation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to a data sample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𝒙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is</a:t>
                </a:r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3759525"/>
                <a:ext cx="8341300" cy="763387"/>
              </a:xfrm>
              <a:prstGeom prst="rect">
                <a:avLst/>
              </a:prstGeom>
              <a:blipFill rotWithShape="0">
                <a:blip r:embed="rId5"/>
                <a:stretch>
                  <a:fillRect l="-950" t="-6400" b="-1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5155" y="5164545"/>
                <a:ext cx="78320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with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𝛼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equals to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55" y="5164545"/>
                <a:ext cx="7832011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101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628228" y="5644747"/>
                <a:ext cx="1673672" cy="449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SupPr>
                        <m:e>
                          <m: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𝒙</m:t>
                      </m:r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28" y="5644747"/>
                <a:ext cx="1673672" cy="449482"/>
              </a:xfrm>
              <a:prstGeom prst="rect">
                <a:avLst/>
              </a:prstGeom>
              <a:blipFill rotWithShape="0">
                <a:blip r:embed="rId7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09426" y="4628285"/>
                <a:ext cx="454819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acc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𝒙</m:t>
                          </m:r>
                        </m:e>
                      </m:acc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+⋯+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426" y="4628285"/>
                <a:ext cx="4548195" cy="430887"/>
              </a:xfrm>
              <a:prstGeom prst="rect">
                <a:avLst/>
              </a:prstGeom>
              <a:blipFill rotWithShape="0">
                <a:blip r:embed="rId8"/>
                <a:stretch>
                  <a:fillRect b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81000" y="3759525"/>
            <a:ext cx="8472236" cy="24425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9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6DFB-AE13-E84C-822B-E5FF098A548B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8558" y="621131"/>
                <a:ext cx="6400800" cy="85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𝒙</m:t>
                              </m:r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𝒙</m:t>
                              </m:r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sz="2200" b="1" i="1" smtClean="0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2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58" y="621131"/>
                <a:ext cx="6400800" cy="85215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69712" y="1823410"/>
                <a:ext cx="5576552" cy="785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200" b="1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𝒙</m:t>
                          </m:r>
                        </m:e>
                      </m:nary>
                      <m:r>
                        <a:rPr lang="en-US" sz="22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b="1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12" y="1823410"/>
                <a:ext cx="5576552" cy="7852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08558" y="2936737"/>
                <a:ext cx="7373312" cy="476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where we used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𝑗</m:t>
                        </m:r>
                      </m:sub>
                    </m:sSub>
                    <m:r>
                      <a:rPr lang="en-US" sz="2200" b="1" i="1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0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𝑖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≠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𝑗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Helvetica" charset="0"/>
                        <a:cs typeface="Helvetica" charset="0"/>
                      </a:rPr>
                      <m:t>1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𝑖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𝑗</m:t>
                    </m:r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58" y="2936737"/>
                <a:ext cx="7373312" cy="476412"/>
              </a:xfrm>
              <a:prstGeom prst="rect">
                <a:avLst/>
              </a:prstGeom>
              <a:blipFill>
                <a:blip r:embed="rId4"/>
                <a:stretch>
                  <a:fillRect l="-859" t="-526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5668" y="3930478"/>
                <a:ext cx="8425581" cy="449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This is a quadratic function, and can be minimized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r>
                      <a:rPr lang="en-US" sz="2200" b="1" i="1">
                        <a:solidFill>
                          <a:srgbClr val="C00000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𝒙</m:t>
                    </m:r>
                  </m:oMath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8" y="3930478"/>
                <a:ext cx="8425581" cy="449482"/>
              </a:xfrm>
              <a:prstGeom prst="rect">
                <a:avLst/>
              </a:prstGeom>
              <a:blipFill>
                <a:blip r:embed="rId5"/>
                <a:stretch>
                  <a:fillRect l="-941" t="-5479" b="-27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7105" y="5144196"/>
                <a:ext cx="7862709" cy="7880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Given the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, the best coefficient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sSubSup>
                      <m:sSubSup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sup>
                    </m:sSubSup>
                    <m:r>
                      <a:rPr lang="en-US" sz="2200" b="1" i="1">
                        <a:solidFill>
                          <a:schemeClr val="tx1"/>
                        </a:solidFill>
                        <a:latin typeface="Cambria Math" charset="0"/>
                        <a:ea typeface="Helvetica" charset="0"/>
                        <a:cs typeface="Helvetica" charset="0"/>
                      </a:rPr>
                      <m:t>𝒙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. But </a:t>
                </a:r>
                <a:r>
                  <a:rPr lang="en-US" sz="2200" i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which directions are the best is still unknown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05" y="5144196"/>
                <a:ext cx="7862709" cy="788036"/>
              </a:xfrm>
              <a:prstGeom prst="rect">
                <a:avLst/>
              </a:prstGeom>
              <a:blipFill rotWithShape="0">
                <a:blip r:embed="rId6"/>
                <a:stretch>
                  <a:fillRect l="-929" t="-2290" b="-137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19520" y="206586"/>
            <a:ext cx="8499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rgbClr val="2534FF"/>
                </a:solidFill>
                <a:latin typeface="Helvetica" charset="0"/>
                <a:ea typeface="Helvetica" charset="0"/>
                <a:cs typeface="Helvetica" charset="0"/>
              </a:rPr>
              <a:t>Proof:</a:t>
            </a:r>
          </a:p>
        </p:txBody>
      </p:sp>
    </p:spTree>
    <p:extLst>
      <p:ext uri="{BB962C8B-B14F-4D97-AF65-F5344CB8AC3E}">
        <p14:creationId xmlns:p14="http://schemas.microsoft.com/office/powerpoint/2010/main" val="13333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EAD966-1EF9-3A44-9B11-0C8090371A9A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Directions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A062F8-4F0F-924B-AE30-83D735EFB0B1}" type="datetime1">
              <a:rPr lang="en-US" smtClean="0"/>
              <a:t>10/24/25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221" y="832782"/>
                <a:ext cx="8862343" cy="931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200" b="1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Objective:</a:t>
                </a:r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Given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, </a:t>
                </a:r>
                <a:r>
                  <a:rPr lang="en-US" sz="220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finding the orthogonal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𝒖</m:t>
                        </m:r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Helvetica" charset="0"/>
                    <a:ea typeface="Helvetica" charset="0"/>
                    <a:cs typeface="Helvetica" charset="0"/>
                  </a:rPr>
                  <a:t> under which the original data can be represented best</a:t>
                </a:r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1" y="832782"/>
                <a:ext cx="8862343" cy="931730"/>
              </a:xfrm>
              <a:prstGeom prst="rect">
                <a:avLst/>
              </a:prstGeom>
              <a:blipFill rotWithShape="0">
                <a:blip r:embed="rId2"/>
                <a:stretch>
                  <a:fillRect l="-757" r="-48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87" y="2010155"/>
            <a:ext cx="4499095" cy="2901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84307" y="5316336"/>
                <a:ext cx="3375385" cy="785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sz="22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rgbClr val="2534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rgbClr val="2534FF"/>
                                  </a:solidFill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2534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307" y="5316336"/>
                <a:ext cx="3375385" cy="7852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17187" y="2883004"/>
                <a:ext cx="3299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2534FF"/>
                              </a:solidFill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2534FF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2534FF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87" y="2883004"/>
                <a:ext cx="329938" cy="430887"/>
              </a:xfrm>
              <a:prstGeom prst="rect">
                <a:avLst/>
              </a:prstGeom>
              <a:blipFill rotWithShape="0">
                <a:blip r:embed="rId5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95218" y="2883003"/>
                <a:ext cx="3299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2534FF"/>
                              </a:solidFill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2534FF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2534FF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218" y="2883003"/>
                <a:ext cx="329938" cy="430887"/>
              </a:xfrm>
              <a:prstGeom prst="rect">
                <a:avLst/>
              </a:prstGeom>
              <a:blipFill rotWithShape="0">
                <a:blip r:embed="rId6"/>
                <a:stretch>
                  <a:fillRect r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76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>
          <a:defRPr sz="2200" dirty="0"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cture6-Neural Networks" id="{3383C3DD-2FB0-F045-8EB5-49ACD2E5693F}" vid="{41CCD843-D35A-3745-A205-51C34435B6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SYSU_Class_v2</Template>
  <TotalTime>8058</TotalTime>
  <Words>1675</Words>
  <Application>Microsoft Macintosh PowerPoint</Application>
  <PresentationFormat>On-screen Show (4:3)</PresentationFormat>
  <Paragraphs>278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.AppleSystemUIFont</vt:lpstr>
      <vt:lpstr>.HiraKakuInterface-W3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Linear Dimensionality Reduction: PCA</vt:lpstr>
      <vt:lpstr>Outline</vt:lpstr>
      <vt:lpstr>Motivation</vt:lpstr>
      <vt:lpstr>PowerPoint Presentation</vt:lpstr>
      <vt:lpstr>PowerPoint Presentation</vt:lpstr>
      <vt:lpstr>Outline</vt:lpstr>
      <vt:lpstr>Re-representation under the New Directions</vt:lpstr>
      <vt:lpstr>PowerPoint Presentation</vt:lpstr>
      <vt:lpstr>Finding the Best Directions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Outline</vt:lpstr>
      <vt:lpstr>Problem Formulation</vt:lpstr>
      <vt:lpstr>PowerPoint Presentation</vt:lpstr>
      <vt:lpstr>PowerPoint Presentation</vt:lpstr>
      <vt:lpstr>Outline</vt:lpstr>
      <vt:lpstr>Singular Value Decomposition (SVD)</vt:lpstr>
      <vt:lpstr>PowerPoint Presentation</vt:lpstr>
      <vt:lpstr>PowerPoint Presentation</vt:lpstr>
      <vt:lpstr>Outline</vt:lpstr>
      <vt:lpstr>Image Compression</vt:lpstr>
      <vt:lpstr>PowerPoint Presentation</vt:lpstr>
      <vt:lpstr>PowerPoint Presentation</vt:lpstr>
      <vt:lpstr>Denoising</vt:lpstr>
      <vt:lpstr>Limitations of PCA</vt:lpstr>
      <vt:lpstr>Limitations of PCA</vt:lpstr>
      <vt:lpstr>PCA vs ICA</vt:lpstr>
      <vt:lpstr>Limitations of PCA</vt:lpstr>
      <vt:lpstr>Example of data representation using CCA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and Training Techniques</dc:title>
  <dc:creator>Qinliang Su, Ph.D.</dc:creator>
  <cp:lastModifiedBy>Dr. Shangsong Liang</cp:lastModifiedBy>
  <cp:revision>176</cp:revision>
  <cp:lastPrinted>2021-04-06T07:15:39Z</cp:lastPrinted>
  <dcterms:created xsi:type="dcterms:W3CDTF">2020-02-28T14:13:59Z</dcterms:created>
  <dcterms:modified xsi:type="dcterms:W3CDTF">2025-10-24T01:15:49Z</dcterms:modified>
</cp:coreProperties>
</file>